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97" r:id="rId2"/>
  </p:sldMasterIdLst>
  <p:notesMasterIdLst>
    <p:notesMasterId r:id="rId80"/>
  </p:notesMasterIdLst>
  <p:handoutMasterIdLst>
    <p:handoutMasterId r:id="rId81"/>
  </p:handoutMasterIdLst>
  <p:sldIdLst>
    <p:sldId id="349" r:id="rId3"/>
    <p:sldId id="348" r:id="rId4"/>
    <p:sldId id="259" r:id="rId5"/>
    <p:sldId id="260" r:id="rId6"/>
    <p:sldId id="261" r:id="rId7"/>
    <p:sldId id="262" r:id="rId8"/>
    <p:sldId id="263" r:id="rId9"/>
    <p:sldId id="264" r:id="rId10"/>
    <p:sldId id="266" r:id="rId11"/>
    <p:sldId id="267" r:id="rId12"/>
    <p:sldId id="344" r:id="rId13"/>
    <p:sldId id="345" r:id="rId14"/>
    <p:sldId id="269" r:id="rId15"/>
    <p:sldId id="270" r:id="rId16"/>
    <p:sldId id="271" r:id="rId17"/>
    <p:sldId id="272" r:id="rId18"/>
    <p:sldId id="273" r:id="rId19"/>
    <p:sldId id="274" r:id="rId20"/>
    <p:sldId id="275" r:id="rId21"/>
    <p:sldId id="338" r:id="rId22"/>
    <p:sldId id="277" r:id="rId23"/>
    <p:sldId id="327" r:id="rId24"/>
    <p:sldId id="278" r:id="rId25"/>
    <p:sldId id="342" r:id="rId26"/>
    <p:sldId id="331" r:id="rId27"/>
    <p:sldId id="332" r:id="rId28"/>
    <p:sldId id="334" r:id="rId29"/>
    <p:sldId id="333" r:id="rId30"/>
    <p:sldId id="335" r:id="rId31"/>
    <p:sldId id="336" r:id="rId32"/>
    <p:sldId id="337" r:id="rId33"/>
    <p:sldId id="280" r:id="rId34"/>
    <p:sldId id="281" r:id="rId35"/>
    <p:sldId id="282" r:id="rId36"/>
    <p:sldId id="283" r:id="rId37"/>
    <p:sldId id="346" r:id="rId38"/>
    <p:sldId id="285" r:id="rId39"/>
    <p:sldId id="286" r:id="rId40"/>
    <p:sldId id="287" r:id="rId41"/>
    <p:sldId id="288" r:id="rId42"/>
    <p:sldId id="339" r:id="rId43"/>
    <p:sldId id="289" r:id="rId44"/>
    <p:sldId id="290" r:id="rId45"/>
    <p:sldId id="291" r:id="rId46"/>
    <p:sldId id="292" r:id="rId47"/>
    <p:sldId id="293" r:id="rId48"/>
    <p:sldId id="294" r:id="rId49"/>
    <p:sldId id="295" r:id="rId50"/>
    <p:sldId id="296" r:id="rId51"/>
    <p:sldId id="297" r:id="rId52"/>
    <p:sldId id="298" r:id="rId53"/>
    <p:sldId id="329" r:id="rId54"/>
    <p:sldId id="328" r:id="rId55"/>
    <p:sldId id="299" r:id="rId56"/>
    <p:sldId id="300" r:id="rId57"/>
    <p:sldId id="301" r:id="rId58"/>
    <p:sldId id="302"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41" r:id="rId7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9B1"/>
    <a:srgbClr val="FFCC00"/>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94643"/>
  </p:normalViewPr>
  <p:slideViewPr>
    <p:cSldViewPr snapToGrid="0" snapToObjects="1">
      <p:cViewPr varScale="1">
        <p:scale>
          <a:sx n="112" d="100"/>
          <a:sy n="112" d="100"/>
        </p:scale>
        <p:origin x="184" y="2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99C261-EB03-FF44-BEA3-73B181F66F25}" type="datetimeFigureOut">
              <a:rPr lang="en-US" smtClean="0"/>
              <a:t>6/14/20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CE477E-FF3E-9B43-A65D-3ECF26E4F7A6}" type="slidenum">
              <a:rPr lang="en-US" smtClean="0"/>
              <a:t>‹#›</a:t>
            </a:fld>
            <a:endParaRPr lang="en-US"/>
          </a:p>
        </p:txBody>
      </p:sp>
    </p:spTree>
    <p:extLst>
      <p:ext uri="{BB962C8B-B14F-4D97-AF65-F5344CB8AC3E}">
        <p14:creationId xmlns:p14="http://schemas.microsoft.com/office/powerpoint/2010/main" val="1203419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3AE36FC-A266-6B40-AAE7-E8B37D242CD4}" type="datetimeFigureOut">
              <a:rPr lang="en-US"/>
              <a:pPr>
                <a:defRPr/>
              </a:pPr>
              <a:t>6/14/20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8693A51-BC63-C24B-AB1F-D7472E7F52D3}" type="slidenum">
              <a:rPr lang="en-US"/>
              <a:pPr>
                <a:defRPr/>
              </a:pPr>
              <a:t>‹#›</a:t>
            </a:fld>
            <a:endParaRPr lang="en-US"/>
          </a:p>
        </p:txBody>
      </p:sp>
    </p:spTree>
    <p:extLst>
      <p:ext uri="{BB962C8B-B14F-4D97-AF65-F5344CB8AC3E}">
        <p14:creationId xmlns:p14="http://schemas.microsoft.com/office/powerpoint/2010/main" val="21373140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Various uses of RNA-Seq and technologies (illumina, EST-sanger, 454)</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33B96874-9588-2B40-BD2E-CA18BF3A2E64}" type="slidenum">
              <a:rPr lang="en-US" sz="1200">
                <a:solidFill>
                  <a:srgbClr val="000000"/>
                </a:solidFill>
              </a:rPr>
              <a:pPr eaLnBrk="1" hangingPunct="1"/>
              <a:t>2</a:t>
            </a:fld>
            <a:endParaRPr lang="en-US" sz="12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F029A0BC-0964-384C-ACB5-76E888E3DDEF}" type="slidenum">
              <a:rPr lang="en-US" sz="1200">
                <a:solidFill>
                  <a:srgbClr val="000000"/>
                </a:solidFill>
              </a:rPr>
              <a:pPr eaLnBrk="1" hangingPunct="1"/>
              <a:t>40</a:t>
            </a:fld>
            <a:endParaRPr lang="en-US"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Differential gene expression</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44AE98B8-0511-3D48-BA23-1EA4BCC581A0}" type="slidenum">
              <a:rPr lang="en-US" sz="1200">
                <a:solidFill>
                  <a:srgbClr val="000000"/>
                </a:solidFill>
                <a:latin typeface="Arial" charset="0"/>
              </a:rPr>
              <a:pPr eaLnBrk="1" hangingPunct="1"/>
              <a:t>41</a:t>
            </a:fld>
            <a:endParaRPr lang="en-US" sz="1200">
              <a:solidFill>
                <a:srgbClr val="000000"/>
              </a:solidFill>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Differential gene expression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16053945-B0DA-7E4F-A2EC-F2415F73F8AB}" type="slidenum">
              <a:rPr lang="en-US" sz="1200">
                <a:solidFill>
                  <a:srgbClr val="000000"/>
                </a:solidFill>
              </a:rPr>
              <a:pPr eaLnBrk="1" hangingPunct="1"/>
              <a:t>43</a:t>
            </a:fld>
            <a:endParaRPr lang="en-US"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Transcriptome assembly, de novo, reference-based</a:t>
            </a:r>
          </a:p>
          <a:p>
            <a:pPr eaLnBrk="1" hangingPunct="1">
              <a:spcBef>
                <a:spcPct val="0"/>
              </a:spcBef>
            </a:pPr>
            <a:r>
              <a:rPr lang="en-US">
                <a:latin typeface="Calibri" charset="0"/>
              </a:rPr>
              <a:t>http://trinityrnaseq.sourceforge.net/</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3CA52556-C1B5-864B-B1D4-809B8AC487AF}" type="slidenum">
              <a:rPr lang="en-US" sz="1200">
                <a:solidFill>
                  <a:srgbClr val="000000"/>
                </a:solidFill>
              </a:rPr>
              <a:pPr eaLnBrk="1" hangingPunct="1"/>
              <a:t>44</a:t>
            </a:fld>
            <a:endParaRPr lang="en-US"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Transcriptome assembly, de novo, reference-based</a:t>
            </a:r>
          </a:p>
          <a:p>
            <a:pPr eaLnBrk="1" hangingPunct="1">
              <a:spcBef>
                <a:spcPct val="0"/>
              </a:spcBef>
            </a:pPr>
            <a:r>
              <a:rPr lang="en-US">
                <a:latin typeface="Calibri" charset="0"/>
              </a:rPr>
              <a:t>http://trinityrnaseq.sourceforge.net/</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51E4C2A-6686-E24C-8BB8-3F5F0CA80E77}" type="slidenum">
              <a:rPr lang="en-US" sz="1200">
                <a:solidFill>
                  <a:srgbClr val="000000"/>
                </a:solidFill>
              </a:rPr>
              <a:pPr eaLnBrk="1" hangingPunct="1"/>
              <a:t>45</a:t>
            </a:fld>
            <a:endParaRPr lang="en-US"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Transcriptome assembly, de novo, reference-based</a:t>
            </a:r>
          </a:p>
          <a:p>
            <a:pPr eaLnBrk="1" hangingPunct="1">
              <a:spcBef>
                <a:spcPct val="0"/>
              </a:spcBef>
            </a:pPr>
            <a:r>
              <a:rPr lang="en-US">
                <a:latin typeface="Calibri" charset="0"/>
              </a:rPr>
              <a:t>http://trinityrnaseq.sourceforge.net/</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AE875C4-FCB5-1242-8BD9-4D66D8C449A3}" type="slidenum">
              <a:rPr lang="en-US" sz="1200">
                <a:solidFill>
                  <a:srgbClr val="000000"/>
                </a:solidFill>
              </a:rPr>
              <a:pPr eaLnBrk="1" hangingPunct="1"/>
              <a:t>50</a:t>
            </a:fld>
            <a:endParaRPr lang="en-US" sz="12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Differential gene expression</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314FD34A-2EDD-074E-889E-60AC669F8A97}" type="slidenum">
              <a:rPr lang="en-US" sz="1200">
                <a:solidFill>
                  <a:srgbClr val="000000"/>
                </a:solidFill>
              </a:rPr>
              <a:pPr eaLnBrk="1" hangingPunct="1"/>
              <a:t>55</a:t>
            </a:fld>
            <a:endParaRPr lang="en-US"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Differential gene expression</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C08D5909-D88C-E744-B1D1-0FFC0244E23B}" type="slidenum">
              <a:rPr lang="en-US" sz="1200">
                <a:solidFill>
                  <a:srgbClr val="000000"/>
                </a:solidFill>
              </a:rPr>
              <a:pPr eaLnBrk="1" hangingPunct="1"/>
              <a:t>56</a:t>
            </a:fld>
            <a:endParaRPr lang="en-US"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A5A0286-EA8F-1044-9A7F-A69A0ECEC3AE}" type="slidenum">
              <a:rPr lang="en-US" sz="1200">
                <a:solidFill>
                  <a:srgbClr val="000000"/>
                </a:solidFill>
              </a:rPr>
              <a:pPr eaLnBrk="1" hangingPunct="1"/>
              <a:t>63</a:t>
            </a:fld>
            <a:endParaRPr lang="en-US"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8E71F94-C9AB-2746-9C25-72DC07074DAD}" type="slidenum">
              <a:rPr lang="en-US" sz="1200">
                <a:solidFill>
                  <a:srgbClr val="000000"/>
                </a:solidFill>
              </a:rPr>
              <a:pPr eaLnBrk="1" hangingPunct="1"/>
              <a:t>67</a:t>
            </a:fld>
            <a:endParaRPr 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Various uses of RNA-Seq and technologies (illumina, EST-sanger, 454)</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B0EDB0B7-E0C0-AB49-A0A1-15DBE60B4AE3}" type="slidenum">
              <a:rPr lang="en-US" sz="1200">
                <a:solidFill>
                  <a:srgbClr val="000000"/>
                </a:solidFill>
              </a:rPr>
              <a:pPr eaLnBrk="1" hangingPunct="1"/>
              <a:t>3</a:t>
            </a:fld>
            <a:endParaRPr lang="en-US" sz="120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8693A51-BC63-C24B-AB1F-D7472E7F52D3}" type="slidenum">
              <a:rPr lang="en-US" smtClean="0"/>
              <a:pPr>
                <a:defRPr/>
              </a:pPr>
              <a:t>71</a:t>
            </a:fld>
            <a:endParaRPr lang="en-US"/>
          </a:p>
        </p:txBody>
      </p:sp>
    </p:spTree>
    <p:extLst>
      <p:ext uri="{BB962C8B-B14F-4D97-AF65-F5344CB8AC3E}">
        <p14:creationId xmlns:p14="http://schemas.microsoft.com/office/powerpoint/2010/main" val="3136589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Thanks</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C81F662-7357-CF42-8260-FC4407274BCF}" type="slidenum">
              <a:rPr lang="en-US" sz="1200">
                <a:solidFill>
                  <a:srgbClr val="000000"/>
                </a:solidFill>
              </a:rPr>
              <a:pPr eaLnBrk="1" hangingPunct="1"/>
              <a:t>76</a:t>
            </a:fld>
            <a:endParaRPr lang="en-US" sz="120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Thanks</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9636AC69-DF63-F54A-A0DA-94A100F2AFA4}" type="slidenum">
              <a:rPr lang="en-US" sz="1200">
                <a:solidFill>
                  <a:srgbClr val="000000"/>
                </a:solidFill>
              </a:rPr>
              <a:pPr eaLnBrk="1" hangingPunct="1"/>
              <a:t>77</a:t>
            </a:fld>
            <a:endParaRPr 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Various uses of RNA-Seq and technologies (illumina, EST-sanger, 454)</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BF28EE3D-47A8-934B-B707-AE15C3B04AB0}" type="slidenum">
              <a:rPr lang="en-US" sz="1200">
                <a:solidFill>
                  <a:srgbClr val="000000"/>
                </a:solidFill>
              </a:rPr>
              <a:pPr eaLnBrk="1" hangingPunct="1"/>
              <a:t>4</a:t>
            </a:fld>
            <a:endParaRPr lang="en-US" sz="12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Uracil DNA Glycosylase</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D57F8B58-D8B6-0B41-9DE3-6EB537F47049}" type="slidenum">
              <a:rPr lang="en-US" sz="1200">
                <a:solidFill>
                  <a:srgbClr val="000000"/>
                </a:solidFill>
              </a:rPr>
              <a:pPr eaLnBrk="1" hangingPunct="1"/>
              <a:t>9</a:t>
            </a:fld>
            <a:endParaRPr lang="en-US"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F57CB7C5-2278-7944-8CEB-F849822C8EA1}" type="slidenum">
              <a:rPr lang="en-US" sz="1200"/>
              <a:pPr eaLnBrk="1" hangingPunct="1"/>
              <a:t>11</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Experimental design – technical reps not needed, biological reps for DEG (no pooling!), but tissue diversity for assembly</a:t>
            </a:r>
          </a:p>
          <a:p>
            <a:pPr eaLnBrk="1" hangingPunct="1">
              <a:spcBef>
                <a:spcPct val="0"/>
              </a:spcBef>
            </a:pPr>
            <a:r>
              <a:rPr lang="en-US">
                <a:latin typeface="Calibri" charset="0"/>
              </a:rPr>
              <a:t>http://encodeproject.org/ENCODE/protocols/dataStandards/RNA_standards_v1_2011_May.pdf</a:t>
            </a:r>
          </a:p>
          <a:p>
            <a:pPr eaLnBrk="1" hangingPunct="1">
              <a:spcBef>
                <a:spcPct val="0"/>
              </a:spcBef>
            </a:pPr>
            <a:r>
              <a:rPr lang="en-US">
                <a:latin typeface="Calibri" charset="0"/>
              </a:rPr>
              <a:t>http://encodeproject.org/ENCODE/experiment_guidelines.html</a:t>
            </a: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EA50C2C-F497-074F-B294-C80399E08F8B}" type="slidenum">
              <a:rPr lang="en-US" sz="1200">
                <a:solidFill>
                  <a:srgbClr val="000000"/>
                </a:solidFill>
              </a:rPr>
              <a:pPr eaLnBrk="1" hangingPunct="1"/>
              <a:t>15</a:t>
            </a:fld>
            <a:endParaRPr lang="en-US"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Experimental design – technical reps not needed, biological reps for DEG (no pooling!), but tissue diversity for assembly</a:t>
            </a:r>
          </a:p>
          <a:p>
            <a:pPr eaLnBrk="1" hangingPunct="1">
              <a:spcBef>
                <a:spcPct val="0"/>
              </a:spcBef>
            </a:pPr>
            <a:r>
              <a:rPr lang="en-US">
                <a:latin typeface="Calibri" charset="0"/>
              </a:rPr>
              <a:t>http://encodeproject.org/ENCODE/protocols/dataStandards/RNA_standards_v1_2011_May.pdf</a:t>
            </a:r>
          </a:p>
          <a:p>
            <a:pPr eaLnBrk="1" hangingPunct="1">
              <a:spcBef>
                <a:spcPct val="0"/>
              </a:spcBef>
            </a:pPr>
            <a:r>
              <a:rPr lang="en-US">
                <a:latin typeface="Calibri" charset="0"/>
              </a:rPr>
              <a:t>http://encodeproject.org/ENCODE/experiment_guidelines.html</a:t>
            </a: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5A82CE43-AE0B-4742-904F-CA7513DB7D0F}" type="slidenum">
              <a:rPr lang="en-US" sz="1200">
                <a:solidFill>
                  <a:srgbClr val="000000"/>
                </a:solidFill>
              </a:rPr>
              <a:pPr eaLnBrk="1" hangingPunct="1"/>
              <a:t>16</a:t>
            </a:fld>
            <a:endParaRPr lang="en-US"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300330E7-AA8B-BE44-8127-2A9F9655CAF0}" type="slidenum">
              <a:rPr lang="en-US" sz="1200"/>
              <a:pPr eaLnBrk="1" hangingPunct="1"/>
              <a:t>36</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AF97281-BDBB-9345-8D57-5499A12D10AA}" type="slidenum">
              <a:rPr lang="en-US" sz="1200">
                <a:solidFill>
                  <a:srgbClr val="000000"/>
                </a:solidFill>
              </a:rPr>
              <a:pPr eaLnBrk="1" hangingPunct="1"/>
              <a:t>39</a:t>
            </a:fld>
            <a:endParaRPr 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7647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AF1BAE-6C06-EC4B-AC0F-FE14951FF7C1}" type="datetime1">
              <a:rPr lang="en-US" smtClean="0"/>
              <a:t>6/14/20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13E7DCB-4596-8146-8E2F-C4549F665EB4}" type="slidenum">
              <a:rPr lang="en-US"/>
              <a:pPr>
                <a:defRPr/>
              </a:pPr>
              <a:t>‹#›</a:t>
            </a:fld>
            <a:endParaRPr lang="en-US" dirty="0"/>
          </a:p>
        </p:txBody>
      </p:sp>
    </p:spTree>
    <p:extLst>
      <p:ext uri="{BB962C8B-B14F-4D97-AF65-F5344CB8AC3E}">
        <p14:creationId xmlns:p14="http://schemas.microsoft.com/office/powerpoint/2010/main" val="36460072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038F48B-6429-C44D-875F-915425F955E6}" type="datetime1">
              <a:rPr lang="en-US" smtClean="0"/>
              <a:t>6/14/20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10EA2F-3250-6544-AA73-EC91C9CED661}" type="slidenum">
              <a:rPr lang="en-US"/>
              <a:pPr>
                <a:defRPr/>
              </a:pPr>
              <a:t>‹#›</a:t>
            </a:fld>
            <a:endParaRPr lang="en-US" dirty="0"/>
          </a:p>
        </p:txBody>
      </p:sp>
    </p:spTree>
    <p:extLst>
      <p:ext uri="{BB962C8B-B14F-4D97-AF65-F5344CB8AC3E}">
        <p14:creationId xmlns:p14="http://schemas.microsoft.com/office/powerpoint/2010/main" val="15220550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8D5B686-C317-BB4E-999D-15BDC946EE7B}" type="datetime1">
              <a:rPr lang="en-US" smtClean="0"/>
              <a:t>6/14/20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883FC15-36D8-9E48-AD42-48EF25F911C9}" type="slidenum">
              <a:rPr lang="en-US"/>
              <a:pPr>
                <a:defRPr/>
              </a:pPr>
              <a:t>‹#›</a:t>
            </a:fld>
            <a:endParaRPr lang="en-US" dirty="0"/>
          </a:p>
        </p:txBody>
      </p:sp>
    </p:spTree>
    <p:extLst>
      <p:ext uri="{BB962C8B-B14F-4D97-AF65-F5344CB8AC3E}">
        <p14:creationId xmlns:p14="http://schemas.microsoft.com/office/powerpoint/2010/main" val="249101175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A01DE5C-27B3-0F4F-8CA0-22340A231CB6}" type="datetime1">
              <a:rPr lang="en-US" smtClean="0"/>
              <a:t>6/14/20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1DF1C9-9C76-0E49-9B70-3D2E9283215B}" type="slidenum">
              <a:rPr lang="en-US"/>
              <a:pPr>
                <a:defRPr/>
              </a:pPr>
              <a:t>‹#›</a:t>
            </a:fld>
            <a:endParaRPr lang="en-US" dirty="0"/>
          </a:p>
        </p:txBody>
      </p:sp>
    </p:spTree>
    <p:extLst>
      <p:ext uri="{BB962C8B-B14F-4D97-AF65-F5344CB8AC3E}">
        <p14:creationId xmlns:p14="http://schemas.microsoft.com/office/powerpoint/2010/main" val="188249595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C84F79-C2E1-A443-82E0-E78EAFDA9D6A}" type="datetime1">
              <a:rPr lang="en-US" smtClean="0"/>
              <a:t>6/14/20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083A2CA-52D9-F143-892D-131171671920}" type="slidenum">
              <a:rPr lang="en-US"/>
              <a:pPr>
                <a:defRPr/>
              </a:pPr>
              <a:t>‹#›</a:t>
            </a:fld>
            <a:endParaRPr lang="en-US" dirty="0"/>
          </a:p>
        </p:txBody>
      </p:sp>
    </p:spTree>
    <p:extLst>
      <p:ext uri="{BB962C8B-B14F-4D97-AF65-F5344CB8AC3E}">
        <p14:creationId xmlns:p14="http://schemas.microsoft.com/office/powerpoint/2010/main" val="20300224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077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18196"/>
            <a:ext cx="8229600" cy="913385"/>
          </a:xfrm>
        </p:spPr>
        <p:txBody>
          <a:bodyPr/>
          <a:lstStyle>
            <a:lvl1pPr algn="l">
              <a:defRPr sz="3600" b="1" spc="100">
                <a:solidFill>
                  <a:srgbClr val="4C4C4C"/>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2869885"/>
            <a:ext cx="8229600" cy="3504872"/>
          </a:xfrm>
        </p:spPr>
        <p:txBody>
          <a:bodyPr/>
          <a:lstStyle>
            <a:lvl1pPr>
              <a:defRPr>
                <a:solidFill>
                  <a:srgbClr val="4C4C4C"/>
                </a:solidFill>
                <a:latin typeface="Arial"/>
                <a:cs typeface="Arial"/>
              </a:defRPr>
            </a:lvl1pPr>
            <a:lvl2pPr>
              <a:defRPr>
                <a:solidFill>
                  <a:srgbClr val="4C4C4C"/>
                </a:solidFill>
                <a:latin typeface="Arial"/>
                <a:cs typeface="Arial"/>
              </a:defRPr>
            </a:lvl2pPr>
            <a:lvl3pPr>
              <a:defRPr>
                <a:solidFill>
                  <a:srgbClr val="4C4C4C"/>
                </a:solidFill>
                <a:latin typeface="Arial"/>
                <a:cs typeface="Arial"/>
              </a:defRPr>
            </a:lvl3pPr>
            <a:lvl4pPr>
              <a:defRPr>
                <a:solidFill>
                  <a:srgbClr val="4C4C4C"/>
                </a:solidFill>
                <a:latin typeface="Arial"/>
                <a:cs typeface="Arial"/>
              </a:defRPr>
            </a:lvl4pPr>
            <a:lvl5pPr>
              <a:defRPr>
                <a:solidFill>
                  <a:srgbClr val="4C4C4C"/>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22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00">
                <a:solidFill>
                  <a:schemeClr val="bg1"/>
                </a:solidFill>
                <a:latin typeface="Arial"/>
                <a:cs typeface="Arial"/>
              </a:defRPr>
            </a:lvl1pPr>
          </a:lstStyle>
          <a:p>
            <a:r>
              <a:rPr lang="en-US" dirty="0"/>
              <a:t>Click to edit Master title style</a:t>
            </a:r>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a:cs typeface="Arial"/>
              </a:defRPr>
            </a:lvl1pPr>
            <a:lvl2pPr>
              <a:defRPr>
                <a:solidFill>
                  <a:srgbClr val="FFFFFF"/>
                </a:solidFill>
                <a:latin typeface="Arial"/>
                <a:cs typeface="Arial"/>
              </a:defRPr>
            </a:lvl2pPr>
            <a:lvl3pPr>
              <a:defRPr>
                <a:solidFill>
                  <a:srgbClr val="FFFFFF"/>
                </a:solidFill>
                <a:latin typeface="Arial"/>
                <a:cs typeface="Arial"/>
              </a:defRPr>
            </a:lvl3pPr>
            <a:lvl4pPr>
              <a:defRPr>
                <a:solidFill>
                  <a:srgbClr val="FFFFFF"/>
                </a:solidFill>
                <a:latin typeface="Arial"/>
                <a:cs typeface="Arial"/>
              </a:defRPr>
            </a:lvl4pPr>
            <a:lvl5pPr>
              <a:defRPr>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088878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00">
                <a:solidFill>
                  <a:schemeClr val="bg1"/>
                </a:solidFill>
                <a:latin typeface="Arial"/>
                <a:cs typeface="Arial"/>
              </a:defRPr>
            </a:lvl1pPr>
          </a:lstStyle>
          <a:p>
            <a:r>
              <a:rPr lang="en-US" dirty="0"/>
              <a:t>Click to edit Master title style</a:t>
            </a:r>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a:cs typeface="Arial"/>
              </a:defRPr>
            </a:lvl1pPr>
            <a:lvl2pPr>
              <a:defRPr>
                <a:solidFill>
                  <a:srgbClr val="FFFFFF"/>
                </a:solidFill>
                <a:latin typeface="Arial"/>
                <a:cs typeface="Arial"/>
              </a:defRPr>
            </a:lvl2pPr>
            <a:lvl3pPr>
              <a:defRPr>
                <a:solidFill>
                  <a:srgbClr val="FFFFFF"/>
                </a:solidFill>
                <a:latin typeface="Arial"/>
                <a:cs typeface="Arial"/>
              </a:defRPr>
            </a:lvl3pPr>
            <a:lvl4pPr>
              <a:defRPr>
                <a:solidFill>
                  <a:srgbClr val="FFFFFF"/>
                </a:solidFill>
                <a:latin typeface="Arial"/>
                <a:cs typeface="Arial"/>
              </a:defRPr>
            </a:lvl4pPr>
            <a:lvl5pPr>
              <a:defRPr>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964889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30">
                <a:solidFill>
                  <a:schemeClr val="bg1"/>
                </a:solidFill>
                <a:latin typeface="Arial"/>
                <a:cs typeface="Arial"/>
              </a:defRPr>
            </a:lvl1pPr>
          </a:lstStyle>
          <a:p>
            <a:r>
              <a:rPr lang="en-US" dirty="0"/>
              <a:t>Click to edit Master title style</a:t>
            </a:r>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a:cs typeface="Arial"/>
              </a:defRPr>
            </a:lvl1pPr>
            <a:lvl2pPr>
              <a:defRPr>
                <a:solidFill>
                  <a:srgbClr val="FFFFFF"/>
                </a:solidFill>
                <a:latin typeface="Arial"/>
                <a:cs typeface="Arial"/>
              </a:defRPr>
            </a:lvl2pPr>
            <a:lvl3pPr>
              <a:defRPr>
                <a:solidFill>
                  <a:srgbClr val="FFFFFF"/>
                </a:solidFill>
                <a:latin typeface="Arial"/>
                <a:cs typeface="Arial"/>
              </a:defRPr>
            </a:lvl3pPr>
            <a:lvl4pPr>
              <a:defRPr>
                <a:solidFill>
                  <a:srgbClr val="FFFFFF"/>
                </a:solidFill>
                <a:latin typeface="Arial"/>
                <a:cs typeface="Arial"/>
              </a:defRPr>
            </a:lvl4pPr>
            <a:lvl5pPr>
              <a:defRPr>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03248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18196"/>
            <a:ext cx="8229600" cy="913385"/>
          </a:xfrm>
        </p:spPr>
        <p:txBody>
          <a:bodyPr/>
          <a:lstStyle>
            <a:lvl1pPr algn="l">
              <a:defRPr sz="3600" b="1" spc="100">
                <a:solidFill>
                  <a:srgbClr val="4C4C4C"/>
                </a:solidFill>
                <a:latin typeface="Arial Narrow"/>
                <a:cs typeface="Arial Narrow"/>
              </a:defRPr>
            </a:lvl1pPr>
          </a:lstStyle>
          <a:p>
            <a:r>
              <a:rPr lang="en-US"/>
              <a:t>Click to edit Master title style</a:t>
            </a:r>
            <a:endParaRPr lang="en-US" dirty="0"/>
          </a:p>
        </p:txBody>
      </p:sp>
      <p:sp>
        <p:nvSpPr>
          <p:cNvPr id="3" name="Content Placeholder 2"/>
          <p:cNvSpPr>
            <a:spLocks noGrp="1"/>
          </p:cNvSpPr>
          <p:nvPr>
            <p:ph idx="1"/>
          </p:nvPr>
        </p:nvSpPr>
        <p:spPr>
          <a:xfrm>
            <a:off x="457200" y="2869885"/>
            <a:ext cx="8229600" cy="3504872"/>
          </a:xfrm>
        </p:spPr>
        <p:txBody>
          <a:bodyPr/>
          <a:lstStyle>
            <a:lvl1pPr>
              <a:defRPr>
                <a:solidFill>
                  <a:srgbClr val="4C4C4C"/>
                </a:solidFill>
                <a:latin typeface="Arial Narrow"/>
                <a:cs typeface="Arial Narrow"/>
              </a:defRPr>
            </a:lvl1pPr>
            <a:lvl2pPr>
              <a:defRPr>
                <a:solidFill>
                  <a:srgbClr val="4C4C4C"/>
                </a:solidFill>
                <a:latin typeface="Arial Narrow"/>
                <a:cs typeface="Arial Narrow"/>
              </a:defRPr>
            </a:lvl2pPr>
            <a:lvl3pPr>
              <a:defRPr>
                <a:solidFill>
                  <a:srgbClr val="4C4C4C"/>
                </a:solidFill>
                <a:latin typeface="Arial Narrow"/>
                <a:cs typeface="Arial Narrow"/>
              </a:defRPr>
            </a:lvl3pPr>
            <a:lvl4pPr>
              <a:defRPr>
                <a:solidFill>
                  <a:srgbClr val="4C4C4C"/>
                </a:solidFill>
                <a:latin typeface="Arial Narrow"/>
                <a:cs typeface="Arial Narrow"/>
              </a:defRPr>
            </a:lvl4pPr>
            <a:lvl5pPr>
              <a:defRPr>
                <a:solidFill>
                  <a:srgbClr val="4C4C4C"/>
                </a:solidFill>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7782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58450EA-A58A-A644-8C36-29727824F7EC}" type="datetime1">
              <a:rPr lang="en-US" smtClean="0"/>
              <a:t>6/14/20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9DDAFA-D887-DB42-B8B7-4EC9150D6107}" type="slidenum">
              <a:rPr lang="en-US"/>
              <a:pPr>
                <a:defRPr/>
              </a:pPr>
              <a:t>‹#›</a:t>
            </a:fld>
            <a:endParaRPr lang="en-US" dirty="0"/>
          </a:p>
        </p:txBody>
      </p:sp>
    </p:spTree>
    <p:extLst>
      <p:ext uri="{BB962C8B-B14F-4D97-AF65-F5344CB8AC3E}">
        <p14:creationId xmlns:p14="http://schemas.microsoft.com/office/powerpoint/2010/main" val="33488206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100C6DA-AFDC-C344-AA88-52889BF24F62}" type="datetime1">
              <a:rPr lang="en-US" smtClean="0"/>
              <a:t>6/14/20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9890EC-0403-CF4C-8733-34450CB52078}" type="slidenum">
              <a:rPr lang="en-US"/>
              <a:pPr>
                <a:defRPr/>
              </a:pPr>
              <a:t>‹#›</a:t>
            </a:fld>
            <a:endParaRPr lang="en-US" dirty="0"/>
          </a:p>
        </p:txBody>
      </p:sp>
    </p:spTree>
    <p:extLst>
      <p:ext uri="{BB962C8B-B14F-4D97-AF65-F5344CB8AC3E}">
        <p14:creationId xmlns:p14="http://schemas.microsoft.com/office/powerpoint/2010/main" val="328252799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764D14A-3FF0-AD4D-8C6E-EC0148B0F3A6}" type="datetime1">
              <a:rPr lang="en-US" smtClean="0"/>
              <a:t>6/14/20</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D271275-AE97-F745-B971-9D8B81FF0107}" type="slidenum">
              <a:rPr lang="en-US"/>
              <a:pPr>
                <a:defRPr/>
              </a:pPr>
              <a:t>‹#›</a:t>
            </a:fld>
            <a:endParaRPr lang="en-US" dirty="0"/>
          </a:p>
        </p:txBody>
      </p:sp>
    </p:spTree>
    <p:extLst>
      <p:ext uri="{BB962C8B-B14F-4D97-AF65-F5344CB8AC3E}">
        <p14:creationId xmlns:p14="http://schemas.microsoft.com/office/powerpoint/2010/main" val="25693761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E5D51A2-F5F1-7740-98B3-2065AEEEA156}" type="datetime1">
              <a:rPr lang="en-US" smtClean="0"/>
              <a:t>6/14/20</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A3C1702-261E-C646-B415-B4DB2A951C09}" type="slidenum">
              <a:rPr lang="en-US"/>
              <a:pPr>
                <a:defRPr/>
              </a:pPr>
              <a:t>‹#›</a:t>
            </a:fld>
            <a:endParaRPr lang="en-US" dirty="0"/>
          </a:p>
        </p:txBody>
      </p:sp>
    </p:spTree>
    <p:extLst>
      <p:ext uri="{BB962C8B-B14F-4D97-AF65-F5344CB8AC3E}">
        <p14:creationId xmlns:p14="http://schemas.microsoft.com/office/powerpoint/2010/main" val="98373367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A2558B1-5144-9643-9F05-678A5914E423}" type="datetime1">
              <a:rPr lang="en-US" smtClean="0"/>
              <a:t>6/14/20</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796519B-9458-1644-BD28-AE385BA73149}" type="slidenum">
              <a:rPr lang="en-US"/>
              <a:pPr>
                <a:defRPr/>
              </a:pPr>
              <a:t>‹#›</a:t>
            </a:fld>
            <a:endParaRPr lang="en-US" dirty="0"/>
          </a:p>
        </p:txBody>
      </p:sp>
    </p:spTree>
    <p:extLst>
      <p:ext uri="{BB962C8B-B14F-4D97-AF65-F5344CB8AC3E}">
        <p14:creationId xmlns:p14="http://schemas.microsoft.com/office/powerpoint/2010/main" val="304630552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682728-C6DC-C041-8585-0526ED992214}" type="datetime1">
              <a:rPr lang="en-US" smtClean="0"/>
              <a:t>6/14/20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B8A4FF-5693-F145-9AFB-EBFB1D380F42}" type="slidenum">
              <a:rPr lang="en-US"/>
              <a:pPr>
                <a:defRPr/>
              </a:pPr>
              <a:t>‹#›</a:t>
            </a:fld>
            <a:endParaRPr lang="en-US" dirty="0"/>
          </a:p>
        </p:txBody>
      </p:sp>
    </p:spTree>
    <p:extLst>
      <p:ext uri="{BB962C8B-B14F-4D97-AF65-F5344CB8AC3E}">
        <p14:creationId xmlns:p14="http://schemas.microsoft.com/office/powerpoint/2010/main" val="421989943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FB10931-F2D5-B84E-98D1-43D00E0364BA}" type="datetime1">
              <a:rPr lang="en-US" smtClean="0"/>
              <a:t>6/14/20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4D6C229-E97A-D844-9295-13117DB1CF31}" type="slidenum">
              <a:rPr lang="en-US"/>
              <a:pPr>
                <a:defRPr/>
              </a:pPr>
              <a:t>‹#›</a:t>
            </a:fld>
            <a:endParaRPr lang="en-US" dirty="0"/>
          </a:p>
        </p:txBody>
      </p:sp>
    </p:spTree>
    <p:extLst>
      <p:ext uri="{BB962C8B-B14F-4D97-AF65-F5344CB8AC3E}">
        <p14:creationId xmlns:p14="http://schemas.microsoft.com/office/powerpoint/2010/main" val="71926748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6D794A-5AAA-B04C-9E94-4175B87235C1}" type="datetime1">
              <a:rPr lang="en-US" smtClean="0"/>
              <a:t>6/14/20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62A69B-2868-FE4E-BB16-1741B8F99EFD}" type="slidenum">
              <a:rPr lang="en-US"/>
              <a:pPr>
                <a:defRPr/>
              </a:pPr>
              <a:t>‹#›</a:t>
            </a:fld>
            <a:endParaRPr lang="en-US" dirty="0"/>
          </a:p>
        </p:txBody>
      </p:sp>
    </p:spTree>
    <p:extLst>
      <p:ext uri="{BB962C8B-B14F-4D97-AF65-F5344CB8AC3E}">
        <p14:creationId xmlns:p14="http://schemas.microsoft.com/office/powerpoint/2010/main" val="84889841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24CA726-F40F-6D49-B19E-5464C2C11CFA}" type="datetime1">
              <a:rPr lang="en-US" smtClean="0"/>
              <a:t>6/14/20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A37FD3-0009-C24F-AD50-682DE7A01E95}" type="slidenum">
              <a:rPr lang="en-US"/>
              <a:pPr>
                <a:defRPr/>
              </a:pPr>
              <a:t>‹#›</a:t>
            </a:fld>
            <a:endParaRPr lang="en-US" dirty="0"/>
          </a:p>
        </p:txBody>
      </p:sp>
    </p:spTree>
    <p:extLst>
      <p:ext uri="{BB962C8B-B14F-4D97-AF65-F5344CB8AC3E}">
        <p14:creationId xmlns:p14="http://schemas.microsoft.com/office/powerpoint/2010/main" val="31818396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00">
                <a:solidFill>
                  <a:schemeClr val="bg1"/>
                </a:solidFill>
                <a:latin typeface="Arial Narrow"/>
                <a:cs typeface="Arial Narrow"/>
              </a:defRPr>
            </a:lvl1pPr>
          </a:lstStyle>
          <a:p>
            <a:r>
              <a:rPr lang="en-US"/>
              <a:t>Click to edit Master title style</a:t>
            </a:r>
            <a:endParaRPr lang="en-US" dirty="0"/>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Narrow"/>
                <a:cs typeface="Arial Narrow"/>
              </a:defRPr>
            </a:lvl1pPr>
            <a:lvl2pPr>
              <a:defRPr>
                <a:solidFill>
                  <a:srgbClr val="FFFFFF"/>
                </a:solidFill>
                <a:latin typeface="Arial Narrow"/>
                <a:cs typeface="Arial Narrow"/>
              </a:defRPr>
            </a:lvl2pPr>
            <a:lvl3pPr>
              <a:defRPr>
                <a:solidFill>
                  <a:srgbClr val="FFFFFF"/>
                </a:solidFill>
                <a:latin typeface="Arial Narrow"/>
                <a:cs typeface="Arial Narrow"/>
              </a:defRPr>
            </a:lvl3pPr>
            <a:lvl4pPr>
              <a:defRPr>
                <a:solidFill>
                  <a:srgbClr val="FFFFFF"/>
                </a:solidFill>
                <a:latin typeface="Arial Narrow"/>
                <a:cs typeface="Arial Narrow"/>
              </a:defRPr>
            </a:lvl4pPr>
            <a:lvl5pPr>
              <a:defRPr>
                <a:solidFill>
                  <a:srgbClr val="FFFFFF"/>
                </a:solidFill>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58181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00">
                <a:solidFill>
                  <a:schemeClr val="bg1"/>
                </a:solidFill>
                <a:latin typeface="Arial Narrow"/>
                <a:cs typeface="Arial Narrow"/>
              </a:defRPr>
            </a:lvl1pPr>
          </a:lstStyle>
          <a:p>
            <a:r>
              <a:rPr lang="en-US"/>
              <a:t>Click to edit Master title style</a:t>
            </a:r>
            <a:endParaRPr lang="en-US" dirty="0"/>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Narrow"/>
                <a:cs typeface="Arial Narrow"/>
              </a:defRPr>
            </a:lvl1pPr>
            <a:lvl2pPr>
              <a:defRPr>
                <a:solidFill>
                  <a:srgbClr val="FFFFFF"/>
                </a:solidFill>
                <a:latin typeface="Arial Narrow"/>
                <a:cs typeface="Arial Narrow"/>
              </a:defRPr>
            </a:lvl2pPr>
            <a:lvl3pPr>
              <a:defRPr>
                <a:solidFill>
                  <a:srgbClr val="FFFFFF"/>
                </a:solidFill>
                <a:latin typeface="Arial Narrow"/>
                <a:cs typeface="Arial Narrow"/>
              </a:defRPr>
            </a:lvl3pPr>
            <a:lvl4pPr>
              <a:defRPr>
                <a:solidFill>
                  <a:srgbClr val="FFFFFF"/>
                </a:solidFill>
                <a:latin typeface="Arial Narrow"/>
                <a:cs typeface="Arial Narrow"/>
              </a:defRPr>
            </a:lvl4pPr>
            <a:lvl5pPr>
              <a:defRPr>
                <a:solidFill>
                  <a:srgbClr val="FFFFFF"/>
                </a:solidFill>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65315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57200" y="1718196"/>
            <a:ext cx="8229600" cy="913385"/>
          </a:xfrm>
        </p:spPr>
        <p:txBody>
          <a:bodyPr/>
          <a:lstStyle>
            <a:lvl1pPr algn="l">
              <a:defRPr sz="3600" b="1" spc="130">
                <a:solidFill>
                  <a:schemeClr val="bg1"/>
                </a:solidFill>
                <a:latin typeface="Arial Narrow"/>
                <a:cs typeface="Arial Narrow"/>
              </a:defRPr>
            </a:lvl1pPr>
          </a:lstStyle>
          <a:p>
            <a:r>
              <a:rPr lang="en-US"/>
              <a:t>Click to edit Master title style</a:t>
            </a:r>
            <a:endParaRPr lang="en-US" dirty="0"/>
          </a:p>
        </p:txBody>
      </p:sp>
      <p:sp>
        <p:nvSpPr>
          <p:cNvPr id="7" name="Content Placeholder 2"/>
          <p:cNvSpPr>
            <a:spLocks noGrp="1"/>
          </p:cNvSpPr>
          <p:nvPr>
            <p:ph idx="1"/>
          </p:nvPr>
        </p:nvSpPr>
        <p:spPr>
          <a:xfrm>
            <a:off x="457200" y="2869885"/>
            <a:ext cx="8229600" cy="3504872"/>
          </a:xfrm>
        </p:spPr>
        <p:txBody>
          <a:bodyPr/>
          <a:lstStyle>
            <a:lvl1pPr>
              <a:defRPr>
                <a:solidFill>
                  <a:srgbClr val="FFFFFF"/>
                </a:solidFill>
                <a:latin typeface="Arial Narrow"/>
                <a:cs typeface="Arial Narrow"/>
              </a:defRPr>
            </a:lvl1pPr>
            <a:lvl2pPr>
              <a:defRPr>
                <a:solidFill>
                  <a:srgbClr val="FFFFFF"/>
                </a:solidFill>
                <a:latin typeface="Arial Narrow"/>
                <a:cs typeface="Arial Narrow"/>
              </a:defRPr>
            </a:lvl2pPr>
            <a:lvl3pPr>
              <a:defRPr>
                <a:solidFill>
                  <a:srgbClr val="FFFFFF"/>
                </a:solidFill>
                <a:latin typeface="Arial Narrow"/>
                <a:cs typeface="Arial Narrow"/>
              </a:defRPr>
            </a:lvl3pPr>
            <a:lvl4pPr>
              <a:defRPr>
                <a:solidFill>
                  <a:srgbClr val="FFFFFF"/>
                </a:solidFill>
                <a:latin typeface="Arial Narrow"/>
                <a:cs typeface="Arial Narrow"/>
              </a:defRPr>
            </a:lvl4pPr>
            <a:lvl5pPr>
              <a:defRPr>
                <a:solidFill>
                  <a:srgbClr val="FFFFFF"/>
                </a:solidFill>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901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851594F-3FB8-CF4E-A89C-08AA7CF98AFD}" type="datetime1">
              <a:rPr lang="en-US" smtClean="0"/>
              <a:t>6/14/20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50730E-0784-8D46-BB7C-EEC57ECE1478}" type="slidenum">
              <a:rPr lang="en-US"/>
              <a:pPr>
                <a:defRPr/>
              </a:pPr>
              <a:t>‹#›</a:t>
            </a:fld>
            <a:endParaRPr lang="en-US" dirty="0"/>
          </a:p>
        </p:txBody>
      </p:sp>
    </p:spTree>
    <p:extLst>
      <p:ext uri="{BB962C8B-B14F-4D97-AF65-F5344CB8AC3E}">
        <p14:creationId xmlns:p14="http://schemas.microsoft.com/office/powerpoint/2010/main" val="403873774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DBD24AE-37FB-D042-8F40-B73A36F3AD32}" type="datetime1">
              <a:rPr lang="en-US" smtClean="0"/>
              <a:t>6/14/20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99D86A-C079-D146-94AA-C8FB615F53FB}" type="slidenum">
              <a:rPr lang="en-US"/>
              <a:pPr>
                <a:defRPr/>
              </a:pPr>
              <a:t>‹#›</a:t>
            </a:fld>
            <a:endParaRPr lang="en-US" dirty="0"/>
          </a:p>
        </p:txBody>
      </p:sp>
    </p:spTree>
    <p:extLst>
      <p:ext uri="{BB962C8B-B14F-4D97-AF65-F5344CB8AC3E}">
        <p14:creationId xmlns:p14="http://schemas.microsoft.com/office/powerpoint/2010/main" val="24160716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123274D-C520-9841-9F6D-857D306BCE77}" type="datetime1">
              <a:rPr lang="en-US" smtClean="0"/>
              <a:t>6/14/20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7DC1D3C-AA75-F24E-8C5B-DD7C95DD9279}" type="slidenum">
              <a:rPr lang="en-US"/>
              <a:pPr>
                <a:defRPr/>
              </a:pPr>
              <a:t>‹#›</a:t>
            </a:fld>
            <a:endParaRPr lang="en-US" dirty="0"/>
          </a:p>
        </p:txBody>
      </p:sp>
    </p:spTree>
    <p:extLst>
      <p:ext uri="{BB962C8B-B14F-4D97-AF65-F5344CB8AC3E}">
        <p14:creationId xmlns:p14="http://schemas.microsoft.com/office/powerpoint/2010/main" val="171797789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E821EB1-D803-6C43-B014-A1A83F7D6876}" type="datetime1">
              <a:rPr lang="en-US" smtClean="0"/>
              <a:t>6/14/20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F96198A-15D1-3C4A-BDD9-360B96DFB2EE}" type="slidenum">
              <a:rPr lang="en-US"/>
              <a:pPr>
                <a:defRPr/>
              </a:pPr>
              <a:t>‹#›</a:t>
            </a:fld>
            <a:endParaRPr lang="en-US" dirty="0"/>
          </a:p>
        </p:txBody>
      </p:sp>
    </p:spTree>
    <p:extLst>
      <p:ext uri="{BB962C8B-B14F-4D97-AF65-F5344CB8AC3E}">
        <p14:creationId xmlns:p14="http://schemas.microsoft.com/office/powerpoint/2010/main" val="491245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Narrow"/>
                <a:ea typeface="+mn-ea"/>
                <a:cs typeface="Arial Narrow"/>
              </a:defRPr>
            </a:lvl1pPr>
          </a:lstStyle>
          <a:p>
            <a:pPr>
              <a:defRPr/>
            </a:pPr>
            <a:fld id="{565AC404-C95E-5943-B95A-FA748888974C}" type="datetime1">
              <a:rPr lang="en-US" smtClean="0"/>
              <a:t>6/14/20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Narrow"/>
                <a:ea typeface="+mn-ea"/>
                <a:cs typeface="Arial Narrow"/>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Narrow"/>
                <a:ea typeface="+mn-ea"/>
                <a:cs typeface="Arial Narrow"/>
              </a:defRPr>
            </a:lvl1pPr>
          </a:lstStyle>
          <a:p>
            <a:pPr>
              <a:defRPr/>
            </a:pPr>
            <a:fld id="{6CEB240C-4FE7-7940-8FF1-E3445AE48BE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ransition/>
  <p:hf sldNum="0" hdr="0" ftr="0" dt="0"/>
  <p:txStyles>
    <p:titleStyle>
      <a:lvl1pPr algn="l" defTabSz="457200" rtl="0" eaLnBrk="0" fontAlgn="base" hangingPunct="0">
        <a:spcBef>
          <a:spcPct val="0"/>
        </a:spcBef>
        <a:spcAft>
          <a:spcPct val="0"/>
        </a:spcAft>
        <a:defRPr sz="3600" b="1" kern="1200" spc="100">
          <a:solidFill>
            <a:srgbClr val="4C4C4C"/>
          </a:solidFill>
          <a:latin typeface="Arial Narrow"/>
          <a:ea typeface="ＭＳ Ｐゴシック" charset="0"/>
          <a:cs typeface="Arial Narrow"/>
        </a:defRPr>
      </a:lvl1pPr>
      <a:lvl2pPr algn="l" defTabSz="457200" rtl="0" eaLnBrk="0" fontAlgn="base" hangingPunct="0">
        <a:spcBef>
          <a:spcPct val="0"/>
        </a:spcBef>
        <a:spcAft>
          <a:spcPct val="0"/>
        </a:spcAft>
        <a:defRPr sz="3600" b="1">
          <a:solidFill>
            <a:srgbClr val="4C4C4C"/>
          </a:solidFill>
          <a:latin typeface="Arial Narrow" charset="0"/>
          <a:ea typeface="ＭＳ Ｐゴシック" charset="0"/>
        </a:defRPr>
      </a:lvl2pPr>
      <a:lvl3pPr algn="l" defTabSz="457200" rtl="0" eaLnBrk="0" fontAlgn="base" hangingPunct="0">
        <a:spcBef>
          <a:spcPct val="0"/>
        </a:spcBef>
        <a:spcAft>
          <a:spcPct val="0"/>
        </a:spcAft>
        <a:defRPr sz="3600" b="1">
          <a:solidFill>
            <a:srgbClr val="4C4C4C"/>
          </a:solidFill>
          <a:latin typeface="Arial Narrow" charset="0"/>
          <a:ea typeface="ＭＳ Ｐゴシック" charset="0"/>
        </a:defRPr>
      </a:lvl3pPr>
      <a:lvl4pPr algn="l" defTabSz="457200" rtl="0" eaLnBrk="0" fontAlgn="base" hangingPunct="0">
        <a:spcBef>
          <a:spcPct val="0"/>
        </a:spcBef>
        <a:spcAft>
          <a:spcPct val="0"/>
        </a:spcAft>
        <a:defRPr sz="3600" b="1">
          <a:solidFill>
            <a:srgbClr val="4C4C4C"/>
          </a:solidFill>
          <a:latin typeface="Arial Narrow" charset="0"/>
          <a:ea typeface="ＭＳ Ｐゴシック" charset="0"/>
        </a:defRPr>
      </a:lvl4pPr>
      <a:lvl5pPr algn="l" defTabSz="457200" rtl="0" eaLnBrk="0" fontAlgn="base" hangingPunct="0">
        <a:spcBef>
          <a:spcPct val="0"/>
        </a:spcBef>
        <a:spcAft>
          <a:spcPct val="0"/>
        </a:spcAft>
        <a:defRPr sz="3600" b="1">
          <a:solidFill>
            <a:srgbClr val="4C4C4C"/>
          </a:solidFill>
          <a:latin typeface="Arial Narrow" charset="0"/>
          <a:ea typeface="ＭＳ Ｐゴシック" charset="0"/>
        </a:defRPr>
      </a:lvl5pPr>
      <a:lvl6pPr marL="457200" algn="l" defTabSz="457200" rtl="0" fontAlgn="base">
        <a:spcBef>
          <a:spcPct val="0"/>
        </a:spcBef>
        <a:spcAft>
          <a:spcPct val="0"/>
        </a:spcAft>
        <a:defRPr sz="3600" b="1">
          <a:solidFill>
            <a:srgbClr val="4C4C4C"/>
          </a:solidFill>
          <a:latin typeface="Arial Narrow" charset="0"/>
          <a:ea typeface="ＭＳ Ｐゴシック" charset="0"/>
        </a:defRPr>
      </a:lvl6pPr>
      <a:lvl7pPr marL="914400" algn="l" defTabSz="457200" rtl="0" fontAlgn="base">
        <a:spcBef>
          <a:spcPct val="0"/>
        </a:spcBef>
        <a:spcAft>
          <a:spcPct val="0"/>
        </a:spcAft>
        <a:defRPr sz="3600" b="1">
          <a:solidFill>
            <a:srgbClr val="4C4C4C"/>
          </a:solidFill>
          <a:latin typeface="Arial Narrow" charset="0"/>
          <a:ea typeface="ＭＳ Ｐゴシック" charset="0"/>
        </a:defRPr>
      </a:lvl7pPr>
      <a:lvl8pPr marL="1371600" algn="l" defTabSz="457200" rtl="0" fontAlgn="base">
        <a:spcBef>
          <a:spcPct val="0"/>
        </a:spcBef>
        <a:spcAft>
          <a:spcPct val="0"/>
        </a:spcAft>
        <a:defRPr sz="3600" b="1">
          <a:solidFill>
            <a:srgbClr val="4C4C4C"/>
          </a:solidFill>
          <a:latin typeface="Arial Narrow" charset="0"/>
          <a:ea typeface="ＭＳ Ｐゴシック" charset="0"/>
        </a:defRPr>
      </a:lvl8pPr>
      <a:lvl9pPr marL="1828800" algn="l" defTabSz="457200" rtl="0" fontAlgn="base">
        <a:spcBef>
          <a:spcPct val="0"/>
        </a:spcBef>
        <a:spcAft>
          <a:spcPct val="0"/>
        </a:spcAft>
        <a:defRPr sz="3600" b="1">
          <a:solidFill>
            <a:srgbClr val="4C4C4C"/>
          </a:solidFill>
          <a:latin typeface="Arial Narrow"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defRPr sz="3200" kern="1200">
          <a:solidFill>
            <a:srgbClr val="4C4C4C"/>
          </a:solidFill>
          <a:latin typeface="Arial Narrow"/>
          <a:ea typeface="ＭＳ Ｐゴシック" charset="0"/>
          <a:cs typeface="Arial Narrow"/>
        </a:defRPr>
      </a:lvl1pPr>
      <a:lvl2pPr marL="742950" indent="-285750" algn="l" defTabSz="457200" rtl="0" eaLnBrk="0" fontAlgn="base" hangingPunct="0">
        <a:spcBef>
          <a:spcPct val="20000"/>
        </a:spcBef>
        <a:spcAft>
          <a:spcPct val="0"/>
        </a:spcAft>
        <a:buClr>
          <a:srgbClr val="FFCC00"/>
        </a:buClr>
        <a:buFont typeface="Lucida Grande" charset="0"/>
        <a:buChar char="»"/>
        <a:defRPr sz="2800" kern="1200">
          <a:solidFill>
            <a:srgbClr val="4C4C4C"/>
          </a:solidFill>
          <a:latin typeface="Arial Narrow"/>
          <a:ea typeface="ＭＳ Ｐゴシック" charset="0"/>
          <a:cs typeface="Arial Narrow"/>
        </a:defRPr>
      </a:lvl2pPr>
      <a:lvl3pPr marL="1143000" indent="-228600" algn="l" defTabSz="457200" rtl="0" eaLnBrk="0" fontAlgn="base" hangingPunct="0">
        <a:spcBef>
          <a:spcPct val="20000"/>
        </a:spcBef>
        <a:spcAft>
          <a:spcPct val="0"/>
        </a:spcAft>
        <a:buFont typeface="Arial" charset="0"/>
        <a:buChar char="•"/>
        <a:defRPr sz="2400" kern="1200">
          <a:solidFill>
            <a:srgbClr val="4C4C4C"/>
          </a:solidFill>
          <a:latin typeface="Arial Narrow"/>
          <a:ea typeface="ＭＳ Ｐゴシック" charset="0"/>
          <a:cs typeface="Arial Narrow"/>
        </a:defRPr>
      </a:lvl3pPr>
      <a:lvl4pPr marL="1600200" indent="-228600" algn="l" defTabSz="457200" rtl="0" eaLnBrk="0" fontAlgn="base" hangingPunct="0">
        <a:spcBef>
          <a:spcPct val="20000"/>
        </a:spcBef>
        <a:spcAft>
          <a:spcPct val="0"/>
        </a:spcAft>
        <a:buFont typeface="Arial" charset="0"/>
        <a:buChar char="–"/>
        <a:defRPr sz="2000" kern="1200">
          <a:solidFill>
            <a:srgbClr val="4C4C4C"/>
          </a:solidFill>
          <a:latin typeface="Arial Narrow"/>
          <a:ea typeface="ＭＳ Ｐゴシック" charset="0"/>
          <a:cs typeface="Arial Narrow"/>
        </a:defRPr>
      </a:lvl4pPr>
      <a:lvl5pPr marL="2057400" indent="-228600" algn="l" defTabSz="457200" rtl="0" eaLnBrk="0" fontAlgn="base" hangingPunct="0">
        <a:spcBef>
          <a:spcPct val="20000"/>
        </a:spcBef>
        <a:spcAft>
          <a:spcPct val="0"/>
        </a:spcAft>
        <a:buFont typeface="Arial" charset="0"/>
        <a:buChar char="»"/>
        <a:defRPr sz="2000" kern="1200">
          <a:solidFill>
            <a:srgbClr val="4C4C4C"/>
          </a:solidFill>
          <a:latin typeface="Arial Narrow"/>
          <a:ea typeface="ＭＳ Ｐゴシック" charset="0"/>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126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a:ea typeface="+mn-ea"/>
                <a:cs typeface="Arial"/>
              </a:defRPr>
            </a:lvl1pPr>
          </a:lstStyle>
          <a:p>
            <a:pPr>
              <a:defRPr/>
            </a:pPr>
            <a:fld id="{3280CD37-A719-3B4F-8E12-B222FF55D2A2}" type="datetime1">
              <a:rPr lang="en-US" smtClean="0"/>
              <a:t>6/14/20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a:ea typeface="+mn-ea"/>
                <a:cs typeface="Aria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a:ea typeface="+mn-ea"/>
                <a:cs typeface="Arial"/>
              </a:defRPr>
            </a:lvl1pPr>
          </a:lstStyle>
          <a:p>
            <a:pPr>
              <a:defRPr/>
            </a:pPr>
            <a:fld id="{FF3C75D6-2C48-A04B-980D-3CC9052F8FE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hf sldNum="0" hdr="0" ftr="0" dt="0"/>
  <p:txStyles>
    <p:titleStyle>
      <a:lvl1pPr algn="l" defTabSz="457200" rtl="0" eaLnBrk="0" fontAlgn="base" hangingPunct="0">
        <a:spcBef>
          <a:spcPct val="0"/>
        </a:spcBef>
        <a:spcAft>
          <a:spcPct val="0"/>
        </a:spcAft>
        <a:defRPr sz="3600" b="1" kern="1200" spc="100">
          <a:solidFill>
            <a:srgbClr val="4C4C4C"/>
          </a:solidFill>
          <a:latin typeface="Arial"/>
          <a:ea typeface="ＭＳ Ｐゴシック" charset="0"/>
          <a:cs typeface="Arial"/>
        </a:defRPr>
      </a:lvl1pPr>
      <a:lvl2pPr algn="l" defTabSz="457200" rtl="0" eaLnBrk="0" fontAlgn="base" hangingPunct="0">
        <a:spcBef>
          <a:spcPct val="0"/>
        </a:spcBef>
        <a:spcAft>
          <a:spcPct val="0"/>
        </a:spcAft>
        <a:defRPr sz="3600" b="1">
          <a:solidFill>
            <a:srgbClr val="4C4C4C"/>
          </a:solidFill>
          <a:latin typeface="Arial" charset="0"/>
          <a:ea typeface="ＭＳ Ｐゴシック" charset="0"/>
        </a:defRPr>
      </a:lvl2pPr>
      <a:lvl3pPr algn="l" defTabSz="457200" rtl="0" eaLnBrk="0" fontAlgn="base" hangingPunct="0">
        <a:spcBef>
          <a:spcPct val="0"/>
        </a:spcBef>
        <a:spcAft>
          <a:spcPct val="0"/>
        </a:spcAft>
        <a:defRPr sz="3600" b="1">
          <a:solidFill>
            <a:srgbClr val="4C4C4C"/>
          </a:solidFill>
          <a:latin typeface="Arial" charset="0"/>
          <a:ea typeface="ＭＳ Ｐゴシック" charset="0"/>
        </a:defRPr>
      </a:lvl3pPr>
      <a:lvl4pPr algn="l" defTabSz="457200" rtl="0" eaLnBrk="0" fontAlgn="base" hangingPunct="0">
        <a:spcBef>
          <a:spcPct val="0"/>
        </a:spcBef>
        <a:spcAft>
          <a:spcPct val="0"/>
        </a:spcAft>
        <a:defRPr sz="3600" b="1">
          <a:solidFill>
            <a:srgbClr val="4C4C4C"/>
          </a:solidFill>
          <a:latin typeface="Arial" charset="0"/>
          <a:ea typeface="ＭＳ Ｐゴシック" charset="0"/>
        </a:defRPr>
      </a:lvl4pPr>
      <a:lvl5pPr algn="l" defTabSz="457200" rtl="0" eaLnBrk="0" fontAlgn="base" hangingPunct="0">
        <a:spcBef>
          <a:spcPct val="0"/>
        </a:spcBef>
        <a:spcAft>
          <a:spcPct val="0"/>
        </a:spcAft>
        <a:defRPr sz="3600" b="1">
          <a:solidFill>
            <a:srgbClr val="4C4C4C"/>
          </a:solidFill>
          <a:latin typeface="Arial" charset="0"/>
          <a:ea typeface="ＭＳ Ｐゴシック" charset="0"/>
        </a:defRPr>
      </a:lvl5pPr>
      <a:lvl6pPr marL="457200" algn="l" defTabSz="457200" rtl="0" eaLnBrk="1" fontAlgn="base" hangingPunct="1">
        <a:spcBef>
          <a:spcPct val="0"/>
        </a:spcBef>
        <a:spcAft>
          <a:spcPct val="0"/>
        </a:spcAft>
        <a:defRPr sz="3600" b="1">
          <a:solidFill>
            <a:srgbClr val="4C4C4C"/>
          </a:solidFill>
          <a:latin typeface="Arial Narrow" charset="0"/>
          <a:ea typeface="ＭＳ Ｐゴシック" charset="0"/>
        </a:defRPr>
      </a:lvl6pPr>
      <a:lvl7pPr marL="914400" algn="l" defTabSz="457200" rtl="0" eaLnBrk="1" fontAlgn="base" hangingPunct="1">
        <a:spcBef>
          <a:spcPct val="0"/>
        </a:spcBef>
        <a:spcAft>
          <a:spcPct val="0"/>
        </a:spcAft>
        <a:defRPr sz="3600" b="1">
          <a:solidFill>
            <a:srgbClr val="4C4C4C"/>
          </a:solidFill>
          <a:latin typeface="Arial Narrow" charset="0"/>
          <a:ea typeface="ＭＳ Ｐゴシック" charset="0"/>
        </a:defRPr>
      </a:lvl7pPr>
      <a:lvl8pPr marL="1371600" algn="l" defTabSz="457200" rtl="0" eaLnBrk="1" fontAlgn="base" hangingPunct="1">
        <a:spcBef>
          <a:spcPct val="0"/>
        </a:spcBef>
        <a:spcAft>
          <a:spcPct val="0"/>
        </a:spcAft>
        <a:defRPr sz="3600" b="1">
          <a:solidFill>
            <a:srgbClr val="4C4C4C"/>
          </a:solidFill>
          <a:latin typeface="Arial Narrow" charset="0"/>
          <a:ea typeface="ＭＳ Ｐゴシック" charset="0"/>
        </a:defRPr>
      </a:lvl8pPr>
      <a:lvl9pPr marL="1828800" algn="l" defTabSz="457200" rtl="0" eaLnBrk="1" fontAlgn="base" hangingPunct="1">
        <a:spcBef>
          <a:spcPct val="0"/>
        </a:spcBef>
        <a:spcAft>
          <a:spcPct val="0"/>
        </a:spcAft>
        <a:defRPr sz="3600" b="1">
          <a:solidFill>
            <a:srgbClr val="4C4C4C"/>
          </a:solidFill>
          <a:latin typeface="Arial Narrow"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defRPr sz="3200" kern="1200">
          <a:solidFill>
            <a:srgbClr val="4C4C4C"/>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FFCC00"/>
        </a:buClr>
        <a:buFont typeface="Lucida Grande" charset="0"/>
        <a:buChar char="»"/>
        <a:defRPr sz="2800" kern="1200">
          <a:solidFill>
            <a:srgbClr val="4C4C4C"/>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rgbClr val="4C4C4C"/>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rgbClr val="4C4C4C"/>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rgbClr val="4C4C4C"/>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png"/><Relationship Id="rId18" Type="http://schemas.openxmlformats.org/officeDocument/2006/relationships/oleObject" Target="../embeddings/oleObject8.bin"/><Relationship Id="rId3" Type="http://schemas.openxmlformats.org/officeDocument/2006/relationships/notesSlide" Target="../notesSlides/notesSlide5.xml"/><Relationship Id="rId21"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oleObject" Target="../embeddings/oleObject5.bin"/><Relationship Id="rId17" Type="http://schemas.openxmlformats.org/officeDocument/2006/relationships/image" Target="../media/image14.png"/><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8.png"/><Relationship Id="rId10" Type="http://schemas.openxmlformats.org/officeDocument/2006/relationships/oleObject" Target="../embeddings/oleObject4.bin"/><Relationship Id="rId19"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0.png"/><Relationship Id="rId14" Type="http://schemas.openxmlformats.org/officeDocument/2006/relationships/oleObject" Target="../embeddings/oleObject6.bin"/><Relationship Id="rId22"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encodeproject.org/ENCODE/experiment_guidelines.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amtools.sourceforge.net/SAM1.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ioinformatics.babraham.ac.uk/projects/fastqc/"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hyperlink" Target="http://www.bioinformatics.babraham.ac.uk/projects/fastqc/"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hkbic.cuhk.edu.hk/software/abmapper" TargetMode="External"/><Relationship Id="rId13" Type="http://schemas.openxmlformats.org/officeDocument/2006/relationships/hyperlink" Target="http://genome.ucsc.edu/goldenPath/help/blatSpec.html" TargetMode="External"/><Relationship Id="rId3" Type="http://schemas.openxmlformats.org/officeDocument/2006/relationships/hyperlink" Target="http://www.netlab.uky.edu/p/bioinfo/MapSplice" TargetMode="External"/><Relationship Id="rId7" Type="http://schemas.openxmlformats.org/officeDocument/2006/relationships/hyperlink" Target="http://www.cbil.upenn.edu/RUM/" TargetMode="External"/><Relationship Id="rId12" Type="http://schemas.openxmlformats.org/officeDocument/2006/relationships/hyperlink" Target="http://zhanglab.c2b2.columbia.edu/index.php/OLego" TargetMode="External"/><Relationship Id="rId17" Type="http://schemas.openxmlformats.org/officeDocument/2006/relationships/hyperlink" Target="http://soap.genomics.org.cn/soapaligner.html" TargetMode="External"/><Relationship Id="rId2" Type="http://schemas.openxmlformats.org/officeDocument/2006/relationships/hyperlink" Target="http://tophat.cbcb.umd.edu/" TargetMode="External"/><Relationship Id="rId16" Type="http://schemas.openxmlformats.org/officeDocument/2006/relationships/hyperlink" Target="http://www.novocraft.com/main/index.php" TargetMode="External"/><Relationship Id="rId1" Type="http://schemas.openxmlformats.org/officeDocument/2006/relationships/slideLayout" Target="../slideLayouts/slideLayout2.xml"/><Relationship Id="rId6" Type="http://schemas.openxmlformats.org/officeDocument/2006/relationships/hyperlink" Target="http://www.stanford.edu/group/wonglab/SpliceMap/" TargetMode="External"/><Relationship Id="rId11" Type="http://schemas.openxmlformats.org/officeDocument/2006/relationships/hyperlink" Target="http://derisilab.ucsf.edu/index.php?software=105" TargetMode="External"/><Relationship Id="rId5" Type="http://schemas.openxmlformats.org/officeDocument/2006/relationships/hyperlink" Target="https://trac.nbic.nl/passion" TargetMode="External"/><Relationship Id="rId15" Type="http://schemas.openxmlformats.org/officeDocument/2006/relationships/hyperlink" Target="http://bio-bwa.sourceforge.net/" TargetMode="External"/><Relationship Id="rId10" Type="http://schemas.openxmlformats.org/officeDocument/2006/relationships/hyperlink" Target="http://research-pub.gene.com/gmap/" TargetMode="External"/><Relationship Id="rId4" Type="http://schemas.openxmlformats.org/officeDocument/2006/relationships/hyperlink" Target="http://soap.genomics.org.cn/soapsplice.html" TargetMode="External"/><Relationship Id="rId9" Type="http://schemas.openxmlformats.org/officeDocument/2006/relationships/hyperlink" Target="http://crac.gforge.inria.fr/" TargetMode="External"/><Relationship Id="rId14" Type="http://schemas.openxmlformats.org/officeDocument/2006/relationships/hyperlink" Target="http://bowtie-bio.sourceforge.net/bowtie2/manual.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broadinstitute.org/igv/hom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cufflinks.cbcb.umd.edu/"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broadinstitute.org/software/scriptur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ebi.ac.uk/~zerbino/oas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trinityrnaseq.sourceforge.net/" TargetMode="External"/><Relationship Id="rId4" Type="http://schemas.openxmlformats.org/officeDocument/2006/relationships/hyperlink" Target="http://www.bcgsc.ca/platform/bioinfo/software/trans-abys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huber.embl.de/users/anders/HTSeq/doc/count.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hyperlink" Target="http://bowtie-bio.sourceforge.net/bowtie2/faq.s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genomebiology.com/2010/11/3/r25" TargetMode="External"/><Relationship Id="rId2" Type="http://schemas.openxmlformats.org/officeDocument/2006/relationships/hyperlink" Target="http://stuff.mit.edu:8001/afs/athena.mit.edu/software/r_v2.15.1/lib/R/library/limma/html/voom.html" TargetMode="External"/><Relationship Id="rId1" Type="http://schemas.openxmlformats.org/officeDocument/2006/relationships/slideLayout" Target="../slideLayouts/slideLayout2.xml"/><Relationship Id="rId6" Type="http://schemas.openxmlformats.org/officeDocument/2006/relationships/hyperlink" Target="http://www.bioconductor.org/help/workflows/high-throughput-sequencing/" TargetMode="External"/><Relationship Id="rId5" Type="http://schemas.openxmlformats.org/officeDocument/2006/relationships/hyperlink" Target="http://www-huber.embl.de/users/anders/DESeq/" TargetMode="External"/><Relationship Id="rId4" Type="http://schemas.openxmlformats.org/officeDocument/2006/relationships/hyperlink" Target="http://www.bioconductor.org/packages/release/bioc/html/edgeR.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biostars.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eqanswers.com/"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main.g2.bx.psu.edu/"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biostars.org/" TargetMode="External"/><Relationship Id="rId7" Type="http://schemas.openxmlformats.org/officeDocument/2006/relationships/hyperlink" Target="mailto:rkhetani@illinois.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mailto:hpcbiotraining@igb.illinois.edu" TargetMode="External"/><Relationship Id="rId5" Type="http://schemas.openxmlformats.org/officeDocument/2006/relationships/hyperlink" Target="mailto:hpcbiohelp@illinois.edu" TargetMode="External"/><Relationship Id="rId4" Type="http://schemas.openxmlformats.org/officeDocument/2006/relationships/hyperlink" Target="http://seqanswers.co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63952"/>
            <a:ext cx="8229600" cy="913385"/>
          </a:xfrm>
        </p:spPr>
        <p:txBody>
          <a:bodyPr>
            <a:normAutofit fontScale="90000"/>
          </a:bodyPr>
          <a:lstStyle/>
          <a:p>
            <a:pPr algn="ctr"/>
            <a:r>
              <a:rPr lang="en-US" dirty="0">
                <a:solidFill>
                  <a:srgbClr val="FFCC00"/>
                </a:solidFill>
              </a:rPr>
              <a:t>RNA-Seq and transcriptome analysis</a:t>
            </a:r>
            <a:endParaRPr lang="en-US" dirty="0"/>
          </a:p>
        </p:txBody>
      </p:sp>
      <p:sp>
        <p:nvSpPr>
          <p:cNvPr id="5" name="Content Placeholder 4"/>
          <p:cNvSpPr>
            <a:spLocks noGrp="1"/>
          </p:cNvSpPr>
          <p:nvPr>
            <p:ph idx="1"/>
          </p:nvPr>
        </p:nvSpPr>
        <p:spPr>
          <a:xfrm>
            <a:off x="2628393" y="4718708"/>
            <a:ext cx="6398032" cy="2006378"/>
          </a:xfrm>
        </p:spPr>
        <p:txBody>
          <a:bodyPr>
            <a:normAutofit/>
          </a:bodyPr>
          <a:lstStyle/>
          <a:p>
            <a:pPr algn="r">
              <a:lnSpc>
                <a:spcPct val="140000"/>
              </a:lnSpc>
            </a:pPr>
            <a:r>
              <a:rPr lang="en-US" sz="2400" b="1" dirty="0">
                <a:latin typeface="+mj-lt"/>
              </a:rPr>
              <a:t>Radhika S. Khetani, Ph.D.</a:t>
            </a:r>
          </a:p>
          <a:p>
            <a:pPr algn="r">
              <a:lnSpc>
                <a:spcPct val="140000"/>
              </a:lnSpc>
            </a:pPr>
            <a:r>
              <a:rPr lang="en-US" sz="1800" b="1" dirty="0">
                <a:latin typeface="+mj-lt"/>
              </a:rPr>
              <a:t>Technical Lead, User Support &amp; Training</a:t>
            </a:r>
          </a:p>
          <a:p>
            <a:pPr algn="r">
              <a:lnSpc>
                <a:spcPct val="140000"/>
              </a:lnSpc>
            </a:pPr>
            <a:r>
              <a:rPr lang="en-US" sz="1800" b="1" dirty="0">
                <a:latin typeface="+mj-lt"/>
              </a:rPr>
              <a:t>High Performance Biological Computing (HPCBio)</a:t>
            </a:r>
          </a:p>
          <a:p>
            <a:pPr algn="r">
              <a:lnSpc>
                <a:spcPct val="140000"/>
              </a:lnSpc>
            </a:pPr>
            <a:r>
              <a:rPr lang="en-US" sz="1800" b="1" dirty="0">
                <a:latin typeface="+mj-lt"/>
              </a:rPr>
              <a:t>Roy J. Carver Biotechnology Center</a:t>
            </a:r>
          </a:p>
          <a:p>
            <a:pPr algn="r">
              <a:lnSpc>
                <a:spcPct val="140000"/>
              </a:lnSpc>
            </a:pPr>
            <a:endParaRPr lang="en-US" sz="1800" b="1" dirty="0">
              <a:latin typeface="+mj-lt"/>
            </a:endParaRPr>
          </a:p>
        </p:txBody>
      </p:sp>
    </p:spTree>
    <p:extLst>
      <p:ext uri="{BB962C8B-B14F-4D97-AF65-F5344CB8AC3E}">
        <p14:creationId xmlns:p14="http://schemas.microsoft.com/office/powerpoint/2010/main" val="1493368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pic>
        <p:nvPicPr>
          <p:cNvPr id="36866" name="Picture 6"/>
          <p:cNvPicPr>
            <a:picLocks noChangeAspect="1"/>
          </p:cNvPicPr>
          <p:nvPr/>
        </p:nvPicPr>
        <p:blipFill>
          <a:blip r:embed="rId2">
            <a:extLst>
              <a:ext uri="{28A0092B-C50C-407E-A947-70E740481C1C}">
                <a14:useLocalDpi xmlns:a14="http://schemas.microsoft.com/office/drawing/2010/main" val="0"/>
              </a:ext>
            </a:extLst>
          </a:blip>
          <a:srcRect t="40247" r="54787" b="14569"/>
          <a:stretch>
            <a:fillRect/>
          </a:stretch>
        </p:blipFill>
        <p:spPr bwMode="auto">
          <a:xfrm>
            <a:off x="0" y="1325563"/>
            <a:ext cx="4175125" cy="530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10"/>
          <p:cNvSpPr txBox="1">
            <a:spLocks noChangeArrowheads="1"/>
          </p:cNvSpPr>
          <p:nvPr/>
        </p:nvSpPr>
        <p:spPr bwMode="auto">
          <a:xfrm>
            <a:off x="2427288" y="1287463"/>
            <a:ext cx="42894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a:solidFill>
                  <a:srgbClr val="000000"/>
                </a:solidFill>
                <a:latin typeface="Arial" charset="0"/>
              </a:rPr>
              <a:t>From RNA -&gt; sequence data</a:t>
            </a:r>
          </a:p>
        </p:txBody>
      </p:sp>
      <p:cxnSp>
        <p:nvCxnSpPr>
          <p:cNvPr id="11" name="Elbow Connector 10"/>
          <p:cNvCxnSpPr/>
          <p:nvPr/>
        </p:nvCxnSpPr>
        <p:spPr>
          <a:xfrm rot="5400000" flipH="1" flipV="1">
            <a:off x="2641600" y="2474913"/>
            <a:ext cx="3598863" cy="4706937"/>
          </a:xfrm>
          <a:prstGeom prst="bentConnector5">
            <a:avLst>
              <a:gd name="adj1" fmla="val -3667"/>
              <a:gd name="adj2" fmla="val 50000"/>
              <a:gd name="adj3" fmla="val 106353"/>
            </a:avLst>
          </a:prstGeom>
          <a:ln>
            <a:solidFill>
              <a:schemeClr val="tx1">
                <a:lumMod val="85000"/>
                <a:lumOff val="1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6869" name="TextBox 1"/>
          <p:cNvSpPr txBox="1">
            <a:spLocks noChangeArrowheads="1"/>
          </p:cNvSpPr>
          <p:nvPr/>
        </p:nvSpPr>
        <p:spPr bwMode="auto">
          <a:xfrm>
            <a:off x="5764213" y="3225800"/>
            <a:ext cx="20605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a:latin typeface="Arial" charset="0"/>
                <a:cs typeface="Arial" charset="0"/>
              </a:rPr>
              <a:t>Ready for sequencing</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43"/>
          <p:cNvSpPr txBox="1">
            <a:spLocks noChangeArrowheads="1"/>
          </p:cNvSpPr>
          <p:nvPr/>
        </p:nvSpPr>
        <p:spPr bwMode="auto">
          <a:xfrm>
            <a:off x="371475" y="4989513"/>
            <a:ext cx="2085975" cy="3365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a:solidFill>
                  <a:schemeClr val="accent2"/>
                </a:solidFill>
              </a:rPr>
              <a:t>Library Preparation</a:t>
            </a:r>
          </a:p>
        </p:txBody>
      </p:sp>
      <p:grpSp>
        <p:nvGrpSpPr>
          <p:cNvPr id="37890" name="Group 405"/>
          <p:cNvGrpSpPr>
            <a:grpSpLocks/>
          </p:cNvGrpSpPr>
          <p:nvPr/>
        </p:nvGrpSpPr>
        <p:grpSpPr bwMode="auto">
          <a:xfrm>
            <a:off x="660400" y="2097088"/>
            <a:ext cx="1431925" cy="2092325"/>
            <a:chOff x="260" y="1020"/>
            <a:chExt cx="902" cy="1318"/>
          </a:xfrm>
        </p:grpSpPr>
        <p:sp>
          <p:nvSpPr>
            <p:cNvPr id="38221" name="Text Box 2"/>
            <p:cNvSpPr txBox="1">
              <a:spLocks noChangeArrowheads="1"/>
            </p:cNvSpPr>
            <p:nvPr/>
          </p:nvSpPr>
          <p:spPr bwMode="auto">
            <a:xfrm>
              <a:off x="260" y="1020"/>
              <a:ext cx="902" cy="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600" b="1"/>
                <a:t>DNA</a:t>
              </a:r>
              <a:br>
                <a:rPr lang="en-GB" sz="1600" b="1"/>
              </a:br>
              <a:r>
                <a:rPr lang="en-GB" sz="1600" b="1"/>
                <a:t>(0.1-5.0 </a:t>
              </a:r>
              <a:r>
                <a:rPr lang="el-GR" sz="1600" b="1"/>
                <a:t>μ</a:t>
              </a:r>
              <a:r>
                <a:rPr lang="en-GB" sz="1600" b="1"/>
                <a:t>g)</a:t>
              </a:r>
            </a:p>
          </p:txBody>
        </p:sp>
        <p:grpSp>
          <p:nvGrpSpPr>
            <p:cNvPr id="38222" name="Group 389"/>
            <p:cNvGrpSpPr>
              <a:grpSpLocks/>
            </p:cNvGrpSpPr>
            <p:nvPr/>
          </p:nvGrpSpPr>
          <p:grpSpPr bwMode="auto">
            <a:xfrm>
              <a:off x="642" y="1444"/>
              <a:ext cx="38" cy="894"/>
              <a:chOff x="642" y="1444"/>
              <a:chExt cx="38" cy="894"/>
            </a:xfrm>
          </p:grpSpPr>
          <p:sp>
            <p:nvSpPr>
              <p:cNvPr id="38223" name="Rectangle 45"/>
              <p:cNvSpPr>
                <a:spLocks noChangeArrowheads="1"/>
              </p:cNvSpPr>
              <p:nvPr/>
            </p:nvSpPr>
            <p:spPr bwMode="auto">
              <a:xfrm rot="5400000">
                <a:off x="554" y="1532"/>
                <a:ext cx="214" cy="38"/>
              </a:xfrm>
              <a:prstGeom prst="rect">
                <a:avLst/>
              </a:prstGeom>
              <a:solidFill>
                <a:schemeClr val="folHlink"/>
              </a:solidFill>
              <a:ln w="9525">
                <a:solidFill>
                  <a:schemeClr val="tx1"/>
                </a:solidFill>
                <a:miter lim="800000"/>
                <a:headEnd/>
                <a:tailEnd/>
              </a:ln>
            </p:spPr>
            <p:txBody>
              <a:bodyPr rot="10800000" vert="eaVert" wrap="none" lIns="91435" tIns="45718" rIns="91435" bIns="45718" anchor="ctr"/>
              <a:lstStyle/>
              <a:p>
                <a:pPr algn="ctr"/>
                <a:endParaRPr lang="en-GB" sz="2800"/>
              </a:p>
            </p:txBody>
          </p:sp>
          <p:sp>
            <p:nvSpPr>
              <p:cNvPr id="38224" name="Rectangle 46"/>
              <p:cNvSpPr>
                <a:spLocks noChangeArrowheads="1"/>
              </p:cNvSpPr>
              <p:nvPr/>
            </p:nvSpPr>
            <p:spPr bwMode="auto">
              <a:xfrm rot="5400000">
                <a:off x="554" y="2212"/>
                <a:ext cx="214" cy="38"/>
              </a:xfrm>
              <a:prstGeom prst="rect">
                <a:avLst/>
              </a:prstGeom>
              <a:solidFill>
                <a:schemeClr val="accent2"/>
              </a:solidFill>
              <a:ln w="9525">
                <a:solidFill>
                  <a:schemeClr val="tx1"/>
                </a:solidFill>
                <a:miter lim="800000"/>
                <a:headEnd/>
                <a:tailEnd/>
              </a:ln>
            </p:spPr>
            <p:txBody>
              <a:bodyPr rot="10800000" vert="eaVert" wrap="none" lIns="91435" tIns="45718" rIns="91435" bIns="45718" anchor="ctr"/>
              <a:lstStyle/>
              <a:p>
                <a:pPr algn="ctr"/>
                <a:endParaRPr lang="en-GB" sz="2800"/>
              </a:p>
            </p:txBody>
          </p:sp>
          <p:sp>
            <p:nvSpPr>
              <p:cNvPr id="38225" name="Rectangle 47"/>
              <p:cNvSpPr>
                <a:spLocks noChangeArrowheads="1"/>
              </p:cNvSpPr>
              <p:nvPr/>
            </p:nvSpPr>
            <p:spPr bwMode="auto">
              <a:xfrm rot="5400000">
                <a:off x="423" y="1877"/>
                <a:ext cx="475" cy="38"/>
              </a:xfrm>
              <a:prstGeom prst="rect">
                <a:avLst/>
              </a:prstGeom>
              <a:solidFill>
                <a:srgbClr val="969696"/>
              </a:solidFill>
              <a:ln w="9525">
                <a:solidFill>
                  <a:schemeClr val="tx1"/>
                </a:solidFill>
                <a:miter lim="800000"/>
                <a:headEnd/>
                <a:tailEnd/>
              </a:ln>
            </p:spPr>
            <p:txBody>
              <a:bodyPr rot="10800000" vert="eaVert" wrap="none" lIns="91435" tIns="45718" rIns="91435" bIns="45718" anchor="ctr"/>
              <a:lstStyle/>
              <a:p>
                <a:pPr algn="ctr"/>
                <a:endParaRPr lang="en-GB" sz="2800"/>
              </a:p>
            </p:txBody>
          </p:sp>
        </p:grpSp>
      </p:grpSp>
      <p:sp>
        <p:nvSpPr>
          <p:cNvPr id="12" name="Oval 134" descr="Dark downward diagonal"/>
          <p:cNvSpPr>
            <a:spLocks noChangeArrowheads="1"/>
          </p:cNvSpPr>
          <p:nvPr/>
        </p:nvSpPr>
        <p:spPr bwMode="auto">
          <a:xfrm rot="5400000">
            <a:off x="7068344" y="2812256"/>
            <a:ext cx="927100" cy="490538"/>
          </a:xfrm>
          <a:prstGeom prst="ellipse">
            <a:avLst/>
          </a:prstGeom>
          <a:pattFill prst="dkDnDiag">
            <a:fgClr>
              <a:schemeClr val="tx1"/>
            </a:fgClr>
            <a:bgClr>
              <a:srgbClr val="FFFFFF"/>
            </a:bgClr>
          </a:pattFill>
          <a:ln w="9525">
            <a:solidFill>
              <a:schemeClr val="tx2"/>
            </a:solidFill>
            <a:round/>
            <a:headEnd/>
            <a:tailEnd/>
          </a:ln>
        </p:spPr>
        <p:txBody>
          <a:bodyPr rot="10800000" vert="eaVert" wrap="none" lIns="91435" tIns="45718" rIns="91435" bIns="45718" anchor="ctr"/>
          <a:lstStyle/>
          <a:p>
            <a:pPr algn="ctr"/>
            <a:endParaRPr lang="en-GB" sz="2800"/>
          </a:p>
        </p:txBody>
      </p:sp>
      <p:grpSp>
        <p:nvGrpSpPr>
          <p:cNvPr id="13" name="Group 135"/>
          <p:cNvGrpSpPr>
            <a:grpSpLocks/>
          </p:cNvGrpSpPr>
          <p:nvPr/>
        </p:nvGrpSpPr>
        <p:grpSpPr bwMode="auto">
          <a:xfrm>
            <a:off x="7531100" y="1806575"/>
            <a:ext cx="101600" cy="877888"/>
            <a:chOff x="4742" y="545"/>
            <a:chExt cx="64" cy="553"/>
          </a:xfrm>
        </p:grpSpPr>
        <p:grpSp>
          <p:nvGrpSpPr>
            <p:cNvPr id="38211" name="Group 136"/>
            <p:cNvGrpSpPr>
              <a:grpSpLocks/>
            </p:cNvGrpSpPr>
            <p:nvPr/>
          </p:nvGrpSpPr>
          <p:grpSpPr bwMode="auto">
            <a:xfrm rot="5400000">
              <a:off x="4635" y="652"/>
              <a:ext cx="277" cy="64"/>
              <a:chOff x="464" y="2072"/>
              <a:chExt cx="640" cy="152"/>
            </a:xfrm>
          </p:grpSpPr>
          <p:sp>
            <p:nvSpPr>
              <p:cNvPr id="38217" name="Oval 137"/>
              <p:cNvSpPr>
                <a:spLocks noChangeArrowheads="1"/>
              </p:cNvSpPr>
              <p:nvPr/>
            </p:nvSpPr>
            <p:spPr bwMode="auto">
              <a:xfrm>
                <a:off x="94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18" name="Oval 138"/>
              <p:cNvSpPr>
                <a:spLocks noChangeArrowheads="1"/>
              </p:cNvSpPr>
              <p:nvPr/>
            </p:nvSpPr>
            <p:spPr bwMode="auto">
              <a:xfrm>
                <a:off x="78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19" name="Oval 139"/>
              <p:cNvSpPr>
                <a:spLocks noChangeArrowheads="1"/>
              </p:cNvSpPr>
              <p:nvPr/>
            </p:nvSpPr>
            <p:spPr bwMode="auto">
              <a:xfrm>
                <a:off x="62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20" name="Oval 140"/>
              <p:cNvSpPr>
                <a:spLocks noChangeArrowheads="1"/>
              </p:cNvSpPr>
              <p:nvPr/>
            </p:nvSpPr>
            <p:spPr bwMode="auto">
              <a:xfrm>
                <a:off x="46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8212" name="Group 141"/>
            <p:cNvGrpSpPr>
              <a:grpSpLocks/>
            </p:cNvGrpSpPr>
            <p:nvPr/>
          </p:nvGrpSpPr>
          <p:grpSpPr bwMode="auto">
            <a:xfrm rot="5400000">
              <a:off x="4636" y="928"/>
              <a:ext cx="276" cy="64"/>
              <a:chOff x="464" y="2072"/>
              <a:chExt cx="640" cy="152"/>
            </a:xfrm>
          </p:grpSpPr>
          <p:sp>
            <p:nvSpPr>
              <p:cNvPr id="38213" name="Oval 142"/>
              <p:cNvSpPr>
                <a:spLocks noChangeArrowheads="1"/>
              </p:cNvSpPr>
              <p:nvPr/>
            </p:nvSpPr>
            <p:spPr bwMode="auto">
              <a:xfrm>
                <a:off x="94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14" name="Oval 143"/>
              <p:cNvSpPr>
                <a:spLocks noChangeArrowheads="1"/>
              </p:cNvSpPr>
              <p:nvPr/>
            </p:nvSpPr>
            <p:spPr bwMode="auto">
              <a:xfrm>
                <a:off x="78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15" name="Oval 144"/>
              <p:cNvSpPr>
                <a:spLocks noChangeArrowheads="1"/>
              </p:cNvSpPr>
              <p:nvPr/>
            </p:nvSpPr>
            <p:spPr bwMode="auto">
              <a:xfrm>
                <a:off x="62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8216" name="Oval 145"/>
              <p:cNvSpPr>
                <a:spLocks noChangeArrowheads="1"/>
              </p:cNvSpPr>
              <p:nvPr/>
            </p:nvSpPr>
            <p:spPr bwMode="auto">
              <a:xfrm>
                <a:off x="46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grpSp>
      </p:grpSp>
      <p:grpSp>
        <p:nvGrpSpPr>
          <p:cNvPr id="24" name="Group 269"/>
          <p:cNvGrpSpPr>
            <a:grpSpLocks/>
          </p:cNvGrpSpPr>
          <p:nvPr/>
        </p:nvGrpSpPr>
        <p:grpSpPr bwMode="auto">
          <a:xfrm rot="16200000" flipH="1">
            <a:off x="7200107" y="3110706"/>
            <a:ext cx="1720850" cy="919163"/>
            <a:chOff x="1864" y="3008"/>
            <a:chExt cx="1336" cy="784"/>
          </a:xfrm>
        </p:grpSpPr>
        <p:grpSp>
          <p:nvGrpSpPr>
            <p:cNvPr id="38204" name="Group 270"/>
            <p:cNvGrpSpPr>
              <a:grpSpLocks/>
            </p:cNvGrpSpPr>
            <p:nvPr/>
          </p:nvGrpSpPr>
          <p:grpSpPr bwMode="auto">
            <a:xfrm>
              <a:off x="1944" y="3008"/>
              <a:ext cx="1256" cy="760"/>
              <a:chOff x="1888" y="1344"/>
              <a:chExt cx="2640" cy="2168"/>
            </a:xfrm>
          </p:grpSpPr>
          <p:sp>
            <p:nvSpPr>
              <p:cNvPr id="38206" name="Line 271"/>
              <p:cNvSpPr>
                <a:spLocks noChangeShapeType="1"/>
              </p:cNvSpPr>
              <p:nvPr/>
            </p:nvSpPr>
            <p:spPr bwMode="auto">
              <a:xfrm flipH="1" flipV="1">
                <a:off x="1888" y="1344"/>
                <a:ext cx="2616" cy="2160"/>
              </a:xfrm>
              <a:prstGeom prst="line">
                <a:avLst/>
              </a:prstGeom>
              <a:noFill/>
              <a:ln w="19050">
                <a:solidFill>
                  <a:srgbClr val="FF66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207" name="Line 272"/>
              <p:cNvSpPr>
                <a:spLocks noChangeShapeType="1"/>
              </p:cNvSpPr>
              <p:nvPr/>
            </p:nvSpPr>
            <p:spPr bwMode="auto">
              <a:xfrm flipH="1" flipV="1">
                <a:off x="3544" y="2432"/>
                <a:ext cx="960" cy="1064"/>
              </a:xfrm>
              <a:prstGeom prst="line">
                <a:avLst/>
              </a:prstGeom>
              <a:noFill/>
              <a:ln w="19050">
                <a:solidFill>
                  <a:srgbClr val="FF66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208" name="Line 273"/>
              <p:cNvSpPr>
                <a:spLocks noChangeShapeType="1"/>
              </p:cNvSpPr>
              <p:nvPr/>
            </p:nvSpPr>
            <p:spPr bwMode="auto">
              <a:xfrm flipH="1" flipV="1">
                <a:off x="3888" y="2472"/>
                <a:ext cx="640" cy="1040"/>
              </a:xfrm>
              <a:prstGeom prst="line">
                <a:avLst/>
              </a:prstGeom>
              <a:noFill/>
              <a:ln w="19050">
                <a:solidFill>
                  <a:srgbClr val="FF66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209" name="Line 274"/>
              <p:cNvSpPr>
                <a:spLocks noChangeShapeType="1"/>
              </p:cNvSpPr>
              <p:nvPr/>
            </p:nvSpPr>
            <p:spPr bwMode="auto">
              <a:xfrm flipH="1" flipV="1">
                <a:off x="3600" y="2960"/>
                <a:ext cx="912" cy="544"/>
              </a:xfrm>
              <a:prstGeom prst="line">
                <a:avLst/>
              </a:prstGeom>
              <a:noFill/>
              <a:ln w="19050">
                <a:solidFill>
                  <a:srgbClr val="FF66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210" name="Line 275"/>
              <p:cNvSpPr>
                <a:spLocks noChangeShapeType="1"/>
              </p:cNvSpPr>
              <p:nvPr/>
            </p:nvSpPr>
            <p:spPr bwMode="auto">
              <a:xfrm flipH="1" flipV="1">
                <a:off x="4088" y="2528"/>
                <a:ext cx="424" cy="968"/>
              </a:xfrm>
              <a:prstGeom prst="line">
                <a:avLst/>
              </a:prstGeom>
              <a:noFill/>
              <a:ln w="19050">
                <a:solidFill>
                  <a:srgbClr val="FF66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8205" name="Line 276"/>
            <p:cNvSpPr>
              <a:spLocks noChangeShapeType="1"/>
            </p:cNvSpPr>
            <p:nvPr/>
          </p:nvSpPr>
          <p:spPr bwMode="auto">
            <a:xfrm>
              <a:off x="1864" y="3072"/>
              <a:ext cx="0" cy="720"/>
            </a:xfrm>
            <a:prstGeom prst="line">
              <a:avLst/>
            </a:prstGeom>
            <a:noFill/>
            <a:ln w="28575">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2" name="Group 277"/>
          <p:cNvGrpSpPr>
            <a:grpSpLocks/>
          </p:cNvGrpSpPr>
          <p:nvPr/>
        </p:nvGrpSpPr>
        <p:grpSpPr bwMode="auto">
          <a:xfrm>
            <a:off x="473075" y="5553075"/>
            <a:ext cx="600075" cy="815975"/>
            <a:chOff x="224" y="3077"/>
            <a:chExt cx="378" cy="514"/>
          </a:xfrm>
        </p:grpSpPr>
        <p:graphicFrame>
          <p:nvGraphicFramePr>
            <p:cNvPr id="38202" name="Object 278"/>
            <p:cNvGraphicFramePr>
              <a:graphicFrameLocks noChangeAspect="1"/>
            </p:cNvGraphicFramePr>
            <p:nvPr/>
          </p:nvGraphicFramePr>
          <p:xfrm>
            <a:off x="241" y="3267"/>
            <a:ext cx="361" cy="324"/>
          </p:xfrm>
          <a:graphic>
            <a:graphicData uri="http://schemas.openxmlformats.org/presentationml/2006/ole">
              <mc:AlternateContent xmlns:mc="http://schemas.openxmlformats.org/markup-compatibility/2006">
                <mc:Choice xmlns:v="urn:schemas-microsoft-com:vml" Requires="v">
                  <p:oleObj spid="_x0000_s38491" name="Photo Editor Photo" r:id="rId4" imgW="1325995" imgH="1135478" progId="">
                    <p:embed/>
                  </p:oleObj>
                </mc:Choice>
                <mc:Fallback>
                  <p:oleObj name="Photo Editor Photo" r:id="rId4" imgW="1325995" imgH="1135478" progId="">
                    <p:embed/>
                    <p:pic>
                      <p:nvPicPr>
                        <p:cNvPr id="0" name="Object 2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 y="3267"/>
                          <a:ext cx="361" cy="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203" name="Text Box 279"/>
            <p:cNvSpPr txBox="1">
              <a:spLocks noChangeArrowheads="1"/>
            </p:cNvSpPr>
            <p:nvPr/>
          </p:nvSpPr>
          <p:spPr bwMode="auto">
            <a:xfrm>
              <a:off x="224"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1</a:t>
              </a:r>
            </a:p>
          </p:txBody>
        </p:sp>
      </p:grpSp>
      <p:grpSp>
        <p:nvGrpSpPr>
          <p:cNvPr id="35" name="Group 883"/>
          <p:cNvGrpSpPr>
            <a:grpSpLocks/>
          </p:cNvGrpSpPr>
          <p:nvPr/>
        </p:nvGrpSpPr>
        <p:grpSpPr bwMode="auto">
          <a:xfrm>
            <a:off x="1077913" y="5553075"/>
            <a:ext cx="4802187" cy="822325"/>
            <a:chOff x="677" y="3245"/>
            <a:chExt cx="3025" cy="518"/>
          </a:xfrm>
        </p:grpSpPr>
        <p:grpSp>
          <p:nvGrpSpPr>
            <p:cNvPr id="38182" name="Group 280"/>
            <p:cNvGrpSpPr>
              <a:grpSpLocks/>
            </p:cNvGrpSpPr>
            <p:nvPr/>
          </p:nvGrpSpPr>
          <p:grpSpPr bwMode="auto">
            <a:xfrm>
              <a:off x="677" y="3245"/>
              <a:ext cx="380" cy="515"/>
              <a:chOff x="597" y="3077"/>
              <a:chExt cx="380" cy="515"/>
            </a:xfrm>
          </p:grpSpPr>
          <p:graphicFrame>
            <p:nvGraphicFramePr>
              <p:cNvPr id="38200" name="Object 281"/>
              <p:cNvGraphicFramePr>
                <a:graphicFrameLocks noChangeAspect="1"/>
              </p:cNvGraphicFramePr>
              <p:nvPr/>
            </p:nvGraphicFramePr>
            <p:xfrm>
              <a:off x="616" y="3268"/>
              <a:ext cx="361" cy="324"/>
            </p:xfrm>
            <a:graphic>
              <a:graphicData uri="http://schemas.openxmlformats.org/presentationml/2006/ole">
                <mc:AlternateContent xmlns:mc="http://schemas.openxmlformats.org/markup-compatibility/2006">
                  <mc:Choice xmlns:v="urn:schemas-microsoft-com:vml" Requires="v">
                    <p:oleObj spid="_x0000_s38492" name="Photo Editor Photo" r:id="rId6" imgW="1325995" imgH="1135478" progId="">
                      <p:embed/>
                    </p:oleObj>
                  </mc:Choice>
                  <mc:Fallback>
                    <p:oleObj name="Photo Editor Photo" r:id="rId6" imgW="1325995" imgH="1135478" progId="">
                      <p:embed/>
                      <p:pic>
                        <p:nvPicPr>
                          <p:cNvPr id="0" name="Object 2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 y="3268"/>
                            <a:ext cx="361" cy="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201" name="Text Box 282"/>
              <p:cNvSpPr txBox="1">
                <a:spLocks noChangeArrowheads="1"/>
              </p:cNvSpPr>
              <p:nvPr/>
            </p:nvSpPr>
            <p:spPr bwMode="auto">
              <a:xfrm>
                <a:off x="597"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2</a:t>
                </a:r>
              </a:p>
            </p:txBody>
          </p:sp>
        </p:grpSp>
        <p:grpSp>
          <p:nvGrpSpPr>
            <p:cNvPr id="38183" name="Group 283"/>
            <p:cNvGrpSpPr>
              <a:grpSpLocks/>
            </p:cNvGrpSpPr>
            <p:nvPr/>
          </p:nvGrpSpPr>
          <p:grpSpPr bwMode="auto">
            <a:xfrm>
              <a:off x="1055" y="3245"/>
              <a:ext cx="2647" cy="518"/>
              <a:chOff x="975" y="3077"/>
              <a:chExt cx="2647" cy="518"/>
            </a:xfrm>
          </p:grpSpPr>
          <p:grpSp>
            <p:nvGrpSpPr>
              <p:cNvPr id="38184" name="Group 284"/>
              <p:cNvGrpSpPr>
                <a:grpSpLocks/>
              </p:cNvGrpSpPr>
              <p:nvPr/>
            </p:nvGrpSpPr>
            <p:grpSpPr bwMode="auto">
              <a:xfrm>
                <a:off x="975" y="3077"/>
                <a:ext cx="376" cy="514"/>
                <a:chOff x="975" y="3077"/>
                <a:chExt cx="376" cy="514"/>
              </a:xfrm>
            </p:grpSpPr>
            <p:graphicFrame>
              <p:nvGraphicFramePr>
                <p:cNvPr id="38198" name="Object 285"/>
                <p:cNvGraphicFramePr>
                  <a:graphicFrameLocks noChangeAspect="1"/>
                </p:cNvGraphicFramePr>
                <p:nvPr/>
              </p:nvGraphicFramePr>
              <p:xfrm>
                <a:off x="991" y="3267"/>
                <a:ext cx="360" cy="324"/>
              </p:xfrm>
              <a:graphic>
                <a:graphicData uri="http://schemas.openxmlformats.org/presentationml/2006/ole">
                  <mc:AlternateContent xmlns:mc="http://schemas.openxmlformats.org/markup-compatibility/2006">
                    <mc:Choice xmlns:v="urn:schemas-microsoft-com:vml" Requires="v">
                      <p:oleObj spid="_x0000_s38493" name="Photo Editor Photo" r:id="rId8" imgW="1325995" imgH="1135478" progId="">
                        <p:embed/>
                      </p:oleObj>
                    </mc:Choice>
                    <mc:Fallback>
                      <p:oleObj name="Photo Editor Photo" r:id="rId8" imgW="1325995" imgH="1135478" progId="">
                        <p:embed/>
                        <p:pic>
                          <p:nvPicPr>
                            <p:cNvPr id="0" name="Object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 y="3267"/>
                              <a:ext cx="360" cy="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99" name="Text Box 286"/>
                <p:cNvSpPr txBox="1">
                  <a:spLocks noChangeArrowheads="1"/>
                </p:cNvSpPr>
                <p:nvPr/>
              </p:nvSpPr>
              <p:spPr bwMode="auto">
                <a:xfrm>
                  <a:off x="975"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3</a:t>
                  </a:r>
                </a:p>
              </p:txBody>
            </p:sp>
          </p:grpSp>
          <p:graphicFrame>
            <p:nvGraphicFramePr>
              <p:cNvPr id="38185" name="Object 287"/>
              <p:cNvGraphicFramePr>
                <a:graphicFrameLocks noChangeAspect="1"/>
              </p:cNvGraphicFramePr>
              <p:nvPr/>
            </p:nvGraphicFramePr>
            <p:xfrm>
              <a:off x="2511" y="3268"/>
              <a:ext cx="360" cy="325"/>
            </p:xfrm>
            <a:graphic>
              <a:graphicData uri="http://schemas.openxmlformats.org/presentationml/2006/ole">
                <mc:AlternateContent xmlns:mc="http://schemas.openxmlformats.org/markup-compatibility/2006">
                  <mc:Choice xmlns:v="urn:schemas-microsoft-com:vml" Requires="v">
                    <p:oleObj spid="_x0000_s38494" name="Photo Editor Photo" r:id="rId10" imgW="1325995" imgH="1135478" progId="">
                      <p:embed/>
                    </p:oleObj>
                  </mc:Choice>
                  <mc:Fallback>
                    <p:oleObj name="Photo Editor Photo" r:id="rId10" imgW="1325995" imgH="1135478" progId="">
                      <p:embed/>
                      <p:pic>
                        <p:nvPicPr>
                          <p:cNvPr id="0" name="Object 2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 y="3268"/>
                            <a:ext cx="360"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86" name="Text Box 288"/>
              <p:cNvSpPr txBox="1">
                <a:spLocks noChangeArrowheads="1"/>
              </p:cNvSpPr>
              <p:nvPr/>
            </p:nvSpPr>
            <p:spPr bwMode="auto">
              <a:xfrm>
                <a:off x="2489"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7</a:t>
                </a:r>
              </a:p>
            </p:txBody>
          </p:sp>
          <p:graphicFrame>
            <p:nvGraphicFramePr>
              <p:cNvPr id="38187" name="Object 289"/>
              <p:cNvGraphicFramePr>
                <a:graphicFrameLocks noChangeAspect="1"/>
              </p:cNvGraphicFramePr>
              <p:nvPr/>
            </p:nvGraphicFramePr>
            <p:xfrm>
              <a:off x="2886" y="3268"/>
              <a:ext cx="361" cy="325"/>
            </p:xfrm>
            <a:graphic>
              <a:graphicData uri="http://schemas.openxmlformats.org/presentationml/2006/ole">
                <mc:AlternateContent xmlns:mc="http://schemas.openxmlformats.org/markup-compatibility/2006">
                  <mc:Choice xmlns:v="urn:schemas-microsoft-com:vml" Requires="v">
                    <p:oleObj spid="_x0000_s38495" name="Photo Editor Photo" r:id="rId12" imgW="1325995" imgH="1135478" progId="">
                      <p:embed/>
                    </p:oleObj>
                  </mc:Choice>
                  <mc:Fallback>
                    <p:oleObj name="Photo Editor Photo" r:id="rId12" imgW="1325995" imgH="1135478" progId="">
                      <p:embed/>
                      <p:pic>
                        <p:nvPicPr>
                          <p:cNvPr id="0" name="Object 2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6" y="3268"/>
                            <a:ext cx="361"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88" name="Text Box 290"/>
              <p:cNvSpPr txBox="1">
                <a:spLocks noChangeArrowheads="1"/>
              </p:cNvSpPr>
              <p:nvPr/>
            </p:nvSpPr>
            <p:spPr bwMode="auto">
              <a:xfrm>
                <a:off x="2868"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8</a:t>
                </a:r>
              </a:p>
            </p:txBody>
          </p:sp>
          <p:graphicFrame>
            <p:nvGraphicFramePr>
              <p:cNvPr id="38189" name="Object 291"/>
              <p:cNvGraphicFramePr>
                <a:graphicFrameLocks noChangeAspect="1"/>
              </p:cNvGraphicFramePr>
              <p:nvPr/>
            </p:nvGraphicFramePr>
            <p:xfrm>
              <a:off x="3261" y="3268"/>
              <a:ext cx="361" cy="325"/>
            </p:xfrm>
            <a:graphic>
              <a:graphicData uri="http://schemas.openxmlformats.org/presentationml/2006/ole">
                <mc:AlternateContent xmlns:mc="http://schemas.openxmlformats.org/markup-compatibility/2006">
                  <mc:Choice xmlns:v="urn:schemas-microsoft-com:vml" Requires="v">
                    <p:oleObj spid="_x0000_s38496" name="Photo Editor Photo" r:id="rId14" imgW="1325995" imgH="1135478" progId="">
                      <p:embed/>
                    </p:oleObj>
                  </mc:Choice>
                  <mc:Fallback>
                    <p:oleObj name="Photo Editor Photo" r:id="rId14" imgW="1325995" imgH="1135478" progId="">
                      <p:embed/>
                      <p:pic>
                        <p:nvPicPr>
                          <p:cNvPr id="0" name="Object 29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1" y="3268"/>
                            <a:ext cx="361"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90" name="Text Box 292"/>
              <p:cNvSpPr txBox="1">
                <a:spLocks noChangeArrowheads="1"/>
              </p:cNvSpPr>
              <p:nvPr/>
            </p:nvSpPr>
            <p:spPr bwMode="auto">
              <a:xfrm>
                <a:off x="3243"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9</a:t>
                </a:r>
              </a:p>
            </p:txBody>
          </p:sp>
          <p:grpSp>
            <p:nvGrpSpPr>
              <p:cNvPr id="38191" name="Group 293"/>
              <p:cNvGrpSpPr>
                <a:grpSpLocks/>
              </p:cNvGrpSpPr>
              <p:nvPr/>
            </p:nvGrpSpPr>
            <p:grpSpPr bwMode="auto">
              <a:xfrm>
                <a:off x="1351" y="3077"/>
                <a:ext cx="379" cy="518"/>
                <a:chOff x="1351" y="3077"/>
                <a:chExt cx="379" cy="518"/>
              </a:xfrm>
            </p:grpSpPr>
            <p:graphicFrame>
              <p:nvGraphicFramePr>
                <p:cNvPr id="38196" name="Object 294"/>
                <p:cNvGraphicFramePr>
                  <a:graphicFrameLocks noChangeAspect="1"/>
                </p:cNvGraphicFramePr>
                <p:nvPr/>
              </p:nvGraphicFramePr>
              <p:xfrm>
                <a:off x="1370" y="3270"/>
                <a:ext cx="360" cy="325"/>
              </p:xfrm>
              <a:graphic>
                <a:graphicData uri="http://schemas.openxmlformats.org/presentationml/2006/ole">
                  <mc:AlternateContent xmlns:mc="http://schemas.openxmlformats.org/markup-compatibility/2006">
                    <mc:Choice xmlns:v="urn:schemas-microsoft-com:vml" Requires="v">
                      <p:oleObj spid="_x0000_s38497" name="Photo Editor Photo" r:id="rId16" imgW="1325995" imgH="1135478" progId="">
                        <p:embed/>
                      </p:oleObj>
                    </mc:Choice>
                    <mc:Fallback>
                      <p:oleObj name="Photo Editor Photo" r:id="rId16" imgW="1325995" imgH="1135478" progId="">
                        <p:embed/>
                        <p:pic>
                          <p:nvPicPr>
                            <p:cNvPr id="0" name="Object 29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0" y="3270"/>
                              <a:ext cx="360"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97" name="Text Box 295"/>
                <p:cNvSpPr txBox="1">
                  <a:spLocks noChangeArrowheads="1"/>
                </p:cNvSpPr>
                <p:nvPr/>
              </p:nvSpPr>
              <p:spPr bwMode="auto">
                <a:xfrm>
                  <a:off x="1351"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4</a:t>
                  </a:r>
                </a:p>
              </p:txBody>
            </p:sp>
          </p:grpSp>
          <p:graphicFrame>
            <p:nvGraphicFramePr>
              <p:cNvPr id="38192" name="Object 296"/>
              <p:cNvGraphicFramePr>
                <a:graphicFrameLocks noChangeAspect="1"/>
              </p:cNvGraphicFramePr>
              <p:nvPr/>
            </p:nvGraphicFramePr>
            <p:xfrm>
              <a:off x="1747" y="3270"/>
              <a:ext cx="360" cy="325"/>
            </p:xfrm>
            <a:graphic>
              <a:graphicData uri="http://schemas.openxmlformats.org/presentationml/2006/ole">
                <mc:AlternateContent xmlns:mc="http://schemas.openxmlformats.org/markup-compatibility/2006">
                  <mc:Choice xmlns:v="urn:schemas-microsoft-com:vml" Requires="v">
                    <p:oleObj spid="_x0000_s38498" name="Photo Editor Photo" r:id="rId18" imgW="1325995" imgH="1135478" progId="">
                      <p:embed/>
                    </p:oleObj>
                  </mc:Choice>
                  <mc:Fallback>
                    <p:oleObj name="Photo Editor Photo" r:id="rId18" imgW="1325995" imgH="1135478" progId="">
                      <p:embed/>
                      <p:pic>
                        <p:nvPicPr>
                          <p:cNvPr id="0" name="Object 29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47" y="3270"/>
                            <a:ext cx="360"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93" name="Text Box 297"/>
              <p:cNvSpPr txBox="1">
                <a:spLocks noChangeArrowheads="1"/>
              </p:cNvSpPr>
              <p:nvPr/>
            </p:nvSpPr>
            <p:spPr bwMode="auto">
              <a:xfrm>
                <a:off x="1729"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5</a:t>
                </a:r>
              </a:p>
            </p:txBody>
          </p:sp>
          <p:graphicFrame>
            <p:nvGraphicFramePr>
              <p:cNvPr id="38194" name="Object 298"/>
              <p:cNvGraphicFramePr>
                <a:graphicFrameLocks noChangeAspect="1"/>
              </p:cNvGraphicFramePr>
              <p:nvPr/>
            </p:nvGraphicFramePr>
            <p:xfrm>
              <a:off x="2123" y="3270"/>
              <a:ext cx="360" cy="325"/>
            </p:xfrm>
            <a:graphic>
              <a:graphicData uri="http://schemas.openxmlformats.org/presentationml/2006/ole">
                <mc:AlternateContent xmlns:mc="http://schemas.openxmlformats.org/markup-compatibility/2006">
                  <mc:Choice xmlns:v="urn:schemas-microsoft-com:vml" Requires="v">
                    <p:oleObj spid="_x0000_s38499" name="Photo Editor Photo" r:id="rId20" imgW="1325995" imgH="1135478" progId="">
                      <p:embed/>
                    </p:oleObj>
                  </mc:Choice>
                  <mc:Fallback>
                    <p:oleObj name="Photo Editor Photo" r:id="rId20" imgW="1325995" imgH="1135478" progId="">
                      <p:embed/>
                      <p:pic>
                        <p:nvPicPr>
                          <p:cNvPr id="0" name="Object 29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23" y="3270"/>
                            <a:ext cx="360" cy="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195" name="Text Box 299"/>
              <p:cNvSpPr txBox="1">
                <a:spLocks noChangeArrowheads="1"/>
              </p:cNvSpPr>
              <p:nvPr/>
            </p:nvSpPr>
            <p:spPr bwMode="auto">
              <a:xfrm>
                <a:off x="2102" y="3077"/>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1600"/>
                  <a:t>6</a:t>
                </a:r>
              </a:p>
            </p:txBody>
          </p:sp>
        </p:grpSp>
      </p:grpSp>
      <p:sp>
        <p:nvSpPr>
          <p:cNvPr id="37896" name="Oval 305"/>
          <p:cNvSpPr>
            <a:spLocks noChangeArrowheads="1"/>
          </p:cNvSpPr>
          <p:nvPr/>
        </p:nvSpPr>
        <p:spPr bwMode="auto">
          <a:xfrm>
            <a:off x="635000" y="5913438"/>
            <a:ext cx="111125" cy="114300"/>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897" name="Oval 306"/>
          <p:cNvSpPr>
            <a:spLocks noChangeArrowheads="1"/>
          </p:cNvSpPr>
          <p:nvPr/>
        </p:nvSpPr>
        <p:spPr bwMode="auto">
          <a:xfrm>
            <a:off x="1217613" y="5915025"/>
            <a:ext cx="109537" cy="114300"/>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898" name="Oval 307"/>
          <p:cNvSpPr>
            <a:spLocks noChangeArrowheads="1"/>
          </p:cNvSpPr>
          <p:nvPr/>
        </p:nvSpPr>
        <p:spPr bwMode="auto">
          <a:xfrm>
            <a:off x="1825625" y="5903913"/>
            <a:ext cx="109538" cy="115887"/>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899" name="Oval 308"/>
          <p:cNvSpPr>
            <a:spLocks noChangeArrowheads="1"/>
          </p:cNvSpPr>
          <p:nvPr/>
        </p:nvSpPr>
        <p:spPr bwMode="auto">
          <a:xfrm>
            <a:off x="4225925" y="5908675"/>
            <a:ext cx="109538" cy="115888"/>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900" name="Oval 309"/>
          <p:cNvSpPr>
            <a:spLocks noChangeArrowheads="1"/>
          </p:cNvSpPr>
          <p:nvPr/>
        </p:nvSpPr>
        <p:spPr bwMode="auto">
          <a:xfrm>
            <a:off x="4841875" y="5916613"/>
            <a:ext cx="111125" cy="115887"/>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901" name="Oval 310"/>
          <p:cNvSpPr>
            <a:spLocks noChangeArrowheads="1"/>
          </p:cNvSpPr>
          <p:nvPr/>
        </p:nvSpPr>
        <p:spPr bwMode="auto">
          <a:xfrm>
            <a:off x="5419725" y="5918200"/>
            <a:ext cx="109538" cy="115888"/>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902" name="Oval 311"/>
          <p:cNvSpPr>
            <a:spLocks noChangeArrowheads="1"/>
          </p:cNvSpPr>
          <p:nvPr/>
        </p:nvSpPr>
        <p:spPr bwMode="auto">
          <a:xfrm>
            <a:off x="2424113" y="5919788"/>
            <a:ext cx="109537" cy="115887"/>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903" name="Oval 312"/>
          <p:cNvSpPr>
            <a:spLocks noChangeArrowheads="1"/>
          </p:cNvSpPr>
          <p:nvPr/>
        </p:nvSpPr>
        <p:spPr bwMode="auto">
          <a:xfrm>
            <a:off x="3025775" y="5908675"/>
            <a:ext cx="109538" cy="115888"/>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sp>
        <p:nvSpPr>
          <p:cNvPr id="37904" name="Oval 313"/>
          <p:cNvSpPr>
            <a:spLocks noChangeArrowheads="1"/>
          </p:cNvSpPr>
          <p:nvPr/>
        </p:nvSpPr>
        <p:spPr bwMode="auto">
          <a:xfrm>
            <a:off x="3622675" y="5905500"/>
            <a:ext cx="109538" cy="115888"/>
          </a:xfrm>
          <a:prstGeom prst="ellipse">
            <a:avLst/>
          </a:prstGeom>
          <a:noFill/>
          <a:ln w="28575">
            <a:solidFill>
              <a:schemeClr val="bg1"/>
            </a:solidFill>
            <a:round/>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algn="ctr"/>
            <a:endParaRPr lang="en-GB" sz="2800"/>
          </a:p>
        </p:txBody>
      </p:sp>
      <p:grpSp>
        <p:nvGrpSpPr>
          <p:cNvPr id="67" name="Group 315"/>
          <p:cNvGrpSpPr>
            <a:grpSpLocks/>
          </p:cNvGrpSpPr>
          <p:nvPr/>
        </p:nvGrpSpPr>
        <p:grpSpPr bwMode="auto">
          <a:xfrm>
            <a:off x="6626225" y="5883275"/>
            <a:ext cx="1982788" cy="244475"/>
            <a:chOff x="4421" y="3781"/>
            <a:chExt cx="1249" cy="154"/>
          </a:xfrm>
        </p:grpSpPr>
        <p:sp>
          <p:nvSpPr>
            <p:cNvPr id="38180" name="Rectangle 316"/>
            <p:cNvSpPr>
              <a:spLocks noChangeArrowheads="1"/>
            </p:cNvSpPr>
            <p:nvPr/>
          </p:nvSpPr>
          <p:spPr bwMode="auto">
            <a:xfrm>
              <a:off x="4446" y="3813"/>
              <a:ext cx="1005" cy="93"/>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nchor="ctr"/>
            <a:lstStyle/>
            <a:p>
              <a:pPr algn="ctr"/>
              <a:endParaRPr lang="en-GB" sz="2800"/>
            </a:p>
          </p:txBody>
        </p:sp>
        <p:sp>
          <p:nvSpPr>
            <p:cNvPr id="38181" name="Text Box 317"/>
            <p:cNvSpPr txBox="1">
              <a:spLocks noChangeArrowheads="1"/>
            </p:cNvSpPr>
            <p:nvPr/>
          </p:nvSpPr>
          <p:spPr bwMode="auto">
            <a:xfrm>
              <a:off x="4421" y="3781"/>
              <a:ext cx="1249"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00" b="1">
                  <a:solidFill>
                    <a:srgbClr val="00FF00"/>
                  </a:solidFill>
                </a:rPr>
                <a:t>T</a:t>
              </a:r>
              <a:r>
                <a:rPr lang="en-GB" sz="1000" b="1"/>
                <a:t> </a:t>
              </a:r>
              <a:r>
                <a:rPr lang="en-GB" sz="1000" b="1">
                  <a:solidFill>
                    <a:srgbClr val="6666FF"/>
                  </a:solidFill>
                </a:rPr>
                <a:t>G</a:t>
              </a:r>
              <a:r>
                <a:rPr lang="en-GB" sz="1000" b="1"/>
                <a:t>  </a:t>
              </a:r>
              <a:r>
                <a:rPr lang="en-GB" sz="1000" b="1">
                  <a:solidFill>
                    <a:srgbClr val="00FF00"/>
                  </a:solidFill>
                </a:rPr>
                <a:t>T</a:t>
              </a:r>
              <a:r>
                <a:rPr lang="en-GB" sz="1000" b="1"/>
                <a:t> </a:t>
              </a:r>
              <a:r>
                <a:rPr lang="en-GB" sz="1000" b="1">
                  <a:solidFill>
                    <a:srgbClr val="FFCC00"/>
                  </a:solidFill>
                </a:rPr>
                <a:t>A</a:t>
              </a:r>
              <a:r>
                <a:rPr lang="en-GB" sz="1000" b="1"/>
                <a:t> </a:t>
              </a:r>
              <a:r>
                <a:rPr lang="en-GB" sz="1000" b="1">
                  <a:solidFill>
                    <a:srgbClr val="FF3300"/>
                  </a:solidFill>
                </a:rPr>
                <a:t>C</a:t>
              </a:r>
              <a:r>
                <a:rPr lang="en-GB" sz="1000" b="1"/>
                <a:t> </a:t>
              </a:r>
              <a:r>
                <a:rPr lang="en-GB" sz="1000" b="1">
                  <a:solidFill>
                    <a:srgbClr val="6666FF"/>
                  </a:solidFill>
                </a:rPr>
                <a:t>G</a:t>
              </a:r>
              <a:r>
                <a:rPr lang="en-GB" sz="1000" b="1"/>
                <a:t> </a:t>
              </a:r>
              <a:r>
                <a:rPr lang="en-GB" sz="1000" b="1">
                  <a:solidFill>
                    <a:srgbClr val="FFCC00"/>
                  </a:solidFill>
                </a:rPr>
                <a:t>A</a:t>
              </a:r>
              <a:r>
                <a:rPr lang="en-GB" sz="1000" b="1"/>
                <a:t> </a:t>
              </a:r>
              <a:r>
                <a:rPr lang="en-GB" sz="1000" b="1">
                  <a:solidFill>
                    <a:srgbClr val="00FF00"/>
                  </a:solidFill>
                </a:rPr>
                <a:t>T </a:t>
              </a:r>
              <a:r>
                <a:rPr lang="en-GB" sz="1000" b="1">
                  <a:solidFill>
                    <a:schemeClr val="folHlink"/>
                  </a:solidFill>
                </a:rPr>
                <a:t>…</a:t>
              </a:r>
            </a:p>
          </p:txBody>
        </p:sp>
      </p:grpSp>
      <p:sp>
        <p:nvSpPr>
          <p:cNvPr id="70" name="Rectangle 371"/>
          <p:cNvSpPr>
            <a:spLocks noGrp="1" noChangeArrowheads="1"/>
          </p:cNvSpPr>
          <p:nvPr>
            <p:ph type="title"/>
          </p:nvPr>
        </p:nvSpPr>
        <p:spPr>
          <a:xfrm>
            <a:off x="457200" y="788988"/>
            <a:ext cx="8229600" cy="1143000"/>
          </a:xfrm>
        </p:spPr>
        <p:txBody>
          <a:bodyPr/>
          <a:lstStyle/>
          <a:p>
            <a:pPr algn="ctr">
              <a:defRPr/>
            </a:pPr>
            <a:r>
              <a:rPr lang="en-GB" sz="2400" dirty="0">
                <a:latin typeface="Arial"/>
                <a:cs typeface="Arial"/>
              </a:rPr>
              <a:t>Illumina Sequencing Technology Workflow</a:t>
            </a:r>
          </a:p>
        </p:txBody>
      </p:sp>
      <p:grpSp>
        <p:nvGrpSpPr>
          <p:cNvPr id="71" name="Group 391"/>
          <p:cNvGrpSpPr>
            <a:grpSpLocks/>
          </p:cNvGrpSpPr>
          <p:nvPr/>
        </p:nvGrpSpPr>
        <p:grpSpPr bwMode="auto">
          <a:xfrm>
            <a:off x="6503988" y="2593975"/>
            <a:ext cx="650875" cy="1643063"/>
            <a:chOff x="265" y="1600"/>
            <a:chExt cx="719" cy="1815"/>
          </a:xfrm>
        </p:grpSpPr>
        <p:sp>
          <p:nvSpPr>
            <p:cNvPr id="38167" name="Oval 392"/>
            <p:cNvSpPr>
              <a:spLocks noChangeArrowheads="1"/>
            </p:cNvSpPr>
            <p:nvPr/>
          </p:nvSpPr>
          <p:spPr bwMode="auto">
            <a:xfrm rot="5400000">
              <a:off x="860" y="2229"/>
              <a:ext cx="119" cy="128"/>
            </a:xfrm>
            <a:prstGeom prst="ellipse">
              <a:avLst/>
            </a:prstGeom>
            <a:solidFill>
              <a:schemeClr val="folHlink"/>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C</a:t>
              </a:r>
            </a:p>
          </p:txBody>
        </p:sp>
        <p:sp>
          <p:nvSpPr>
            <p:cNvPr id="38168" name="Text Box 393"/>
            <p:cNvSpPr txBox="1">
              <a:spLocks noChangeArrowheads="1"/>
            </p:cNvSpPr>
            <p:nvPr/>
          </p:nvSpPr>
          <p:spPr bwMode="auto">
            <a:xfrm>
              <a:off x="449" y="1860"/>
              <a:ext cx="284" cy="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800" b="1">
                  <a:solidFill>
                    <a:schemeClr val="bg1"/>
                  </a:solidFill>
                </a:rPr>
                <a:t>C</a:t>
              </a:r>
            </a:p>
          </p:txBody>
        </p:sp>
        <p:sp>
          <p:nvSpPr>
            <p:cNvPr id="38169" name="Oval 394"/>
            <p:cNvSpPr>
              <a:spLocks noChangeArrowheads="1"/>
            </p:cNvSpPr>
            <p:nvPr/>
          </p:nvSpPr>
          <p:spPr bwMode="auto">
            <a:xfrm rot="5400000">
              <a:off x="473" y="3291"/>
              <a:ext cx="119" cy="128"/>
            </a:xfrm>
            <a:prstGeom prst="ellipse">
              <a:avLst/>
            </a:prstGeom>
            <a:solidFill>
              <a:schemeClr val="folHlink"/>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C</a:t>
              </a:r>
            </a:p>
          </p:txBody>
        </p:sp>
        <p:sp>
          <p:nvSpPr>
            <p:cNvPr id="38170" name="Oval 395"/>
            <p:cNvSpPr>
              <a:spLocks noChangeArrowheads="1"/>
            </p:cNvSpPr>
            <p:nvPr/>
          </p:nvSpPr>
          <p:spPr bwMode="auto">
            <a:xfrm rot="5400000">
              <a:off x="483" y="1796"/>
              <a:ext cx="119" cy="128"/>
            </a:xfrm>
            <a:prstGeom prst="ellipse">
              <a:avLst/>
            </a:prstGeom>
            <a:solidFill>
              <a:schemeClr val="folHlink"/>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C</a:t>
              </a:r>
            </a:p>
          </p:txBody>
        </p:sp>
        <p:sp>
          <p:nvSpPr>
            <p:cNvPr id="38171" name="Oval 396"/>
            <p:cNvSpPr>
              <a:spLocks noChangeArrowheads="1"/>
            </p:cNvSpPr>
            <p:nvPr/>
          </p:nvSpPr>
          <p:spPr bwMode="auto">
            <a:xfrm rot="5400000">
              <a:off x="669" y="1596"/>
              <a:ext cx="119" cy="128"/>
            </a:xfrm>
            <a:prstGeom prst="ellipse">
              <a:avLst/>
            </a:prstGeom>
            <a:solidFill>
              <a:schemeClr val="accent1"/>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A</a:t>
              </a:r>
            </a:p>
          </p:txBody>
        </p:sp>
        <p:sp>
          <p:nvSpPr>
            <p:cNvPr id="38172" name="Oval 397"/>
            <p:cNvSpPr>
              <a:spLocks noChangeArrowheads="1"/>
            </p:cNvSpPr>
            <p:nvPr/>
          </p:nvSpPr>
          <p:spPr bwMode="auto">
            <a:xfrm rot="5400000">
              <a:off x="269" y="2349"/>
              <a:ext cx="121" cy="128"/>
            </a:xfrm>
            <a:prstGeom prst="ellipse">
              <a:avLst/>
            </a:prstGeom>
            <a:solidFill>
              <a:schemeClr val="accent1"/>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A</a:t>
              </a:r>
            </a:p>
          </p:txBody>
        </p:sp>
        <p:sp>
          <p:nvSpPr>
            <p:cNvPr id="38173" name="Oval 398"/>
            <p:cNvSpPr>
              <a:spLocks noChangeArrowheads="1"/>
            </p:cNvSpPr>
            <p:nvPr/>
          </p:nvSpPr>
          <p:spPr bwMode="auto">
            <a:xfrm rot="5400000">
              <a:off x="771" y="2835"/>
              <a:ext cx="119" cy="128"/>
            </a:xfrm>
            <a:prstGeom prst="ellipse">
              <a:avLst/>
            </a:prstGeom>
            <a:solidFill>
              <a:schemeClr val="accent1"/>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A</a:t>
              </a:r>
            </a:p>
          </p:txBody>
        </p:sp>
        <p:sp>
          <p:nvSpPr>
            <p:cNvPr id="38174" name="Oval 399"/>
            <p:cNvSpPr>
              <a:spLocks noChangeArrowheads="1"/>
            </p:cNvSpPr>
            <p:nvPr/>
          </p:nvSpPr>
          <p:spPr bwMode="auto">
            <a:xfrm rot="5400000">
              <a:off x="355" y="2036"/>
              <a:ext cx="119" cy="128"/>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latin typeface="Arial" charset="0"/>
                </a:rPr>
                <a:t>T</a:t>
              </a:r>
            </a:p>
          </p:txBody>
        </p:sp>
        <p:sp>
          <p:nvSpPr>
            <p:cNvPr id="38175" name="Oval 400"/>
            <p:cNvSpPr>
              <a:spLocks noChangeArrowheads="1"/>
            </p:cNvSpPr>
            <p:nvPr/>
          </p:nvSpPr>
          <p:spPr bwMode="auto">
            <a:xfrm rot="5400000">
              <a:off x="269" y="2977"/>
              <a:ext cx="119" cy="128"/>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latin typeface="Arial" charset="0"/>
                </a:rPr>
                <a:t>T</a:t>
              </a:r>
            </a:p>
          </p:txBody>
        </p:sp>
        <p:sp>
          <p:nvSpPr>
            <p:cNvPr id="38176" name="Oval 401"/>
            <p:cNvSpPr>
              <a:spLocks noChangeArrowheads="1"/>
            </p:cNvSpPr>
            <p:nvPr/>
          </p:nvSpPr>
          <p:spPr bwMode="auto">
            <a:xfrm rot="5400000">
              <a:off x="547" y="2184"/>
              <a:ext cx="121" cy="128"/>
            </a:xfrm>
            <a:prstGeom prst="ellipse">
              <a:avLst/>
            </a:prstGeom>
            <a:solidFill>
              <a:schemeClr val="accent2"/>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G</a:t>
              </a:r>
            </a:p>
          </p:txBody>
        </p:sp>
        <p:sp>
          <p:nvSpPr>
            <p:cNvPr id="38177" name="Oval 402"/>
            <p:cNvSpPr>
              <a:spLocks noChangeArrowheads="1"/>
            </p:cNvSpPr>
            <p:nvPr/>
          </p:nvSpPr>
          <p:spPr bwMode="auto">
            <a:xfrm rot="5400000">
              <a:off x="643" y="1976"/>
              <a:ext cx="119" cy="128"/>
            </a:xfrm>
            <a:prstGeom prst="ellipse">
              <a:avLst/>
            </a:prstGeom>
            <a:solidFill>
              <a:schemeClr val="accent2"/>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G</a:t>
              </a:r>
            </a:p>
          </p:txBody>
        </p:sp>
        <p:sp>
          <p:nvSpPr>
            <p:cNvPr id="38178" name="Oval 403"/>
            <p:cNvSpPr>
              <a:spLocks noChangeArrowheads="1"/>
            </p:cNvSpPr>
            <p:nvPr/>
          </p:nvSpPr>
          <p:spPr bwMode="auto">
            <a:xfrm rot="5400000">
              <a:off x="767" y="3132"/>
              <a:ext cx="119" cy="128"/>
            </a:xfrm>
            <a:prstGeom prst="ellipse">
              <a:avLst/>
            </a:prstGeom>
            <a:solidFill>
              <a:schemeClr val="accent2"/>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G</a:t>
              </a:r>
            </a:p>
          </p:txBody>
        </p:sp>
        <p:sp>
          <p:nvSpPr>
            <p:cNvPr id="38179" name="Oval 404"/>
            <p:cNvSpPr>
              <a:spLocks noChangeArrowheads="1"/>
            </p:cNvSpPr>
            <p:nvPr/>
          </p:nvSpPr>
          <p:spPr bwMode="auto">
            <a:xfrm rot="5400000">
              <a:off x="291" y="2682"/>
              <a:ext cx="121" cy="128"/>
            </a:xfrm>
            <a:prstGeom prst="ellipse">
              <a:avLst/>
            </a:prstGeom>
            <a:solidFill>
              <a:schemeClr val="accent2"/>
            </a:solidFill>
            <a:ln w="9525">
              <a:solidFill>
                <a:schemeClr val="tx1"/>
              </a:solidFill>
              <a:round/>
              <a:headEnd/>
              <a:tailEnd/>
            </a:ln>
            <a:effectLst>
              <a:outerShdw dist="35921" dir="2700000" algn="ctr" rotWithShape="0">
                <a:schemeClr val="bg2"/>
              </a:outerShdw>
            </a:effectLst>
          </p:spPr>
          <p:txBody>
            <a:bodyPr rot="10800000" vert="eaVert" wrap="none" anchor="ctr"/>
            <a:lstStyle/>
            <a:p>
              <a:pPr algn="ctr"/>
              <a:r>
                <a:rPr lang="en-US" sz="800">
                  <a:solidFill>
                    <a:schemeClr val="bg1"/>
                  </a:solidFill>
                  <a:latin typeface="Arial" charset="0"/>
                </a:rPr>
                <a:t>G</a:t>
              </a:r>
            </a:p>
          </p:txBody>
        </p:sp>
      </p:grpSp>
      <p:sp>
        <p:nvSpPr>
          <p:cNvPr id="37908" name="AutoShape 433"/>
          <p:cNvSpPr>
            <a:spLocks noChangeArrowheads="1"/>
          </p:cNvSpPr>
          <p:nvPr/>
        </p:nvSpPr>
        <p:spPr bwMode="auto">
          <a:xfrm>
            <a:off x="422275" y="1671638"/>
            <a:ext cx="1911350" cy="3370262"/>
          </a:xfrm>
          <a:prstGeom prst="roundRect">
            <a:avLst>
              <a:gd name="adj" fmla="val 9718"/>
            </a:avLst>
          </a:prstGeom>
          <a:noFill/>
          <a:ln w="2540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grpSp>
        <p:nvGrpSpPr>
          <p:cNvPr id="86" name="Group 613"/>
          <p:cNvGrpSpPr>
            <a:grpSpLocks/>
          </p:cNvGrpSpPr>
          <p:nvPr/>
        </p:nvGrpSpPr>
        <p:grpSpPr bwMode="auto">
          <a:xfrm>
            <a:off x="6178550" y="1671638"/>
            <a:ext cx="2714625" cy="3660775"/>
            <a:chOff x="3890" y="800"/>
            <a:chExt cx="1710" cy="2306"/>
          </a:xfrm>
        </p:grpSpPr>
        <p:sp>
          <p:nvSpPr>
            <p:cNvPr id="38164" name="Text Box 319"/>
            <p:cNvSpPr txBox="1">
              <a:spLocks noChangeArrowheads="1"/>
            </p:cNvSpPr>
            <p:nvPr/>
          </p:nvSpPr>
          <p:spPr bwMode="auto">
            <a:xfrm>
              <a:off x="3890" y="2892"/>
              <a:ext cx="171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600" b="1">
                  <a:solidFill>
                    <a:srgbClr val="335A6A"/>
                  </a:solidFill>
                </a:rPr>
                <a:t>Sequencing </a:t>
              </a:r>
            </a:p>
          </p:txBody>
        </p:sp>
        <p:sp>
          <p:nvSpPr>
            <p:cNvPr id="38165" name="AutoShape 435"/>
            <p:cNvSpPr>
              <a:spLocks noChangeArrowheads="1"/>
            </p:cNvSpPr>
            <p:nvPr/>
          </p:nvSpPr>
          <p:spPr bwMode="auto">
            <a:xfrm>
              <a:off x="3960" y="800"/>
              <a:ext cx="1481" cy="2123"/>
            </a:xfrm>
            <a:prstGeom prst="roundRect">
              <a:avLst>
                <a:gd name="adj" fmla="val 3889"/>
              </a:avLst>
            </a:prstGeom>
            <a:noFill/>
            <a:ln w="25400">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solidFill>
                  <a:srgbClr val="335A6A"/>
                </a:solidFill>
              </a:endParaRPr>
            </a:p>
          </p:txBody>
        </p:sp>
        <p:pic>
          <p:nvPicPr>
            <p:cNvPr id="38166" name="Picture 3" descr="G:\Photos\Renderings_Storm\Storm_Machine\Print\jpg\withShadows\09-1211_Bruno_Render_Right_wLogo.jpg"/>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1348" t="20918" r="20497" b="10420"/>
            <a:stretch>
              <a:fillRect/>
            </a:stretch>
          </p:blipFill>
          <p:spPr bwMode="auto">
            <a:xfrm>
              <a:off x="4061" y="2877"/>
              <a:ext cx="295"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0" name="Group 617"/>
          <p:cNvGrpSpPr>
            <a:grpSpLocks/>
          </p:cNvGrpSpPr>
          <p:nvPr/>
        </p:nvGrpSpPr>
        <p:grpSpPr bwMode="auto">
          <a:xfrm>
            <a:off x="2681288" y="1684338"/>
            <a:ext cx="3303587" cy="3651250"/>
            <a:chOff x="1687" y="808"/>
            <a:chExt cx="2081" cy="2300"/>
          </a:xfrm>
        </p:grpSpPr>
        <p:sp>
          <p:nvSpPr>
            <p:cNvPr id="38158" name="Freeform 4"/>
            <p:cNvSpPr>
              <a:spLocks/>
            </p:cNvSpPr>
            <p:nvPr/>
          </p:nvSpPr>
          <p:spPr bwMode="auto">
            <a:xfrm>
              <a:off x="1824" y="1282"/>
              <a:ext cx="1944" cy="1159"/>
            </a:xfrm>
            <a:custGeom>
              <a:avLst/>
              <a:gdLst>
                <a:gd name="T0" fmla="*/ 26848509 w 1554"/>
                <a:gd name="T1" fmla="*/ 0 h 1194"/>
                <a:gd name="T2" fmla="*/ 217304966 w 1554"/>
                <a:gd name="T3" fmla="*/ 36773 h 1194"/>
                <a:gd name="T4" fmla="*/ 77189459 w 1554"/>
                <a:gd name="T5" fmla="*/ 1045443 h 1194"/>
                <a:gd name="T6" fmla="*/ 73833335 w 1554"/>
                <a:gd name="T7" fmla="*/ 971893 h 1194"/>
                <a:gd name="T8" fmla="*/ 66282202 w 1554"/>
                <a:gd name="T9" fmla="*/ 966639 h 1194"/>
                <a:gd name="T10" fmla="*/ 55374981 w 1554"/>
                <a:gd name="T11" fmla="*/ 956133 h 1194"/>
                <a:gd name="T12" fmla="*/ 52018989 w 1554"/>
                <a:gd name="T13" fmla="*/ 940372 h 1194"/>
                <a:gd name="T14" fmla="*/ 48662885 w 1554"/>
                <a:gd name="T15" fmla="*/ 929868 h 1194"/>
                <a:gd name="T16" fmla="*/ 52018989 w 1554"/>
                <a:gd name="T17" fmla="*/ 845811 h 1194"/>
                <a:gd name="T18" fmla="*/ 40272688 w 1554"/>
                <a:gd name="T19" fmla="*/ 803782 h 1194"/>
                <a:gd name="T20" fmla="*/ 37755705 w 1554"/>
                <a:gd name="T21" fmla="*/ 767008 h 1194"/>
                <a:gd name="T22" fmla="*/ 34399609 w 1554"/>
                <a:gd name="T23" fmla="*/ 735489 h 1194"/>
                <a:gd name="T24" fmla="*/ 35238640 w 1554"/>
                <a:gd name="T25" fmla="*/ 677700 h 1194"/>
                <a:gd name="T26" fmla="*/ 20975327 w 1554"/>
                <a:gd name="T27" fmla="*/ 625165 h 1194"/>
                <a:gd name="T28" fmla="*/ 15102296 w 1554"/>
                <a:gd name="T29" fmla="*/ 583137 h 1194"/>
                <a:gd name="T30" fmla="*/ 10068174 w 1554"/>
                <a:gd name="T31" fmla="*/ 572629 h 1194"/>
                <a:gd name="T32" fmla="*/ 16780304 w 1554"/>
                <a:gd name="T33" fmla="*/ 362490 h 1194"/>
                <a:gd name="T34" fmla="*/ 12585277 w 1554"/>
                <a:gd name="T35" fmla="*/ 320462 h 1194"/>
                <a:gd name="T36" fmla="*/ 7551115 w 1554"/>
                <a:gd name="T37" fmla="*/ 299449 h 1194"/>
                <a:gd name="T38" fmla="*/ 5873127 w 1554"/>
                <a:gd name="T39" fmla="*/ 278433 h 1194"/>
                <a:gd name="T40" fmla="*/ 3356128 w 1554"/>
                <a:gd name="T41" fmla="*/ 262673 h 1194"/>
                <a:gd name="T42" fmla="*/ 1678049 w 1554"/>
                <a:gd name="T43" fmla="*/ 225900 h 1194"/>
                <a:gd name="T44" fmla="*/ 2516986 w 1554"/>
                <a:gd name="T45" fmla="*/ 183872 h 1194"/>
                <a:gd name="T46" fmla="*/ 5873127 w 1554"/>
                <a:gd name="T47" fmla="*/ 173366 h 1194"/>
                <a:gd name="T48" fmla="*/ 9229171 w 1554"/>
                <a:gd name="T49" fmla="*/ 136590 h 1194"/>
                <a:gd name="T50" fmla="*/ 10068174 w 1554"/>
                <a:gd name="T51" fmla="*/ 57788 h 1194"/>
                <a:gd name="T52" fmla="*/ 12585277 w 1554"/>
                <a:gd name="T53" fmla="*/ 47282 h 1194"/>
                <a:gd name="T54" fmla="*/ 13424206 w 1554"/>
                <a:gd name="T55" fmla="*/ 26269 h 1194"/>
                <a:gd name="T56" fmla="*/ 26848509 w 1554"/>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54"/>
                <a:gd name="T88" fmla="*/ 0 h 1194"/>
                <a:gd name="T89" fmla="*/ 1554 w 1554"/>
                <a:gd name="T90" fmla="*/ 1194 h 11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54" h="1194">
                  <a:moveTo>
                    <a:pt x="192" y="0"/>
                  </a:moveTo>
                  <a:cubicBezTo>
                    <a:pt x="435" y="2"/>
                    <a:pt x="1134" y="36"/>
                    <a:pt x="1554" y="42"/>
                  </a:cubicBezTo>
                  <a:cubicBezTo>
                    <a:pt x="1398" y="228"/>
                    <a:pt x="723" y="1016"/>
                    <a:pt x="552" y="1194"/>
                  </a:cubicBezTo>
                  <a:cubicBezTo>
                    <a:pt x="536" y="1170"/>
                    <a:pt x="548" y="1131"/>
                    <a:pt x="528" y="1110"/>
                  </a:cubicBezTo>
                  <a:cubicBezTo>
                    <a:pt x="516" y="1097"/>
                    <a:pt x="492" y="1106"/>
                    <a:pt x="474" y="1104"/>
                  </a:cubicBezTo>
                  <a:cubicBezTo>
                    <a:pt x="448" y="1100"/>
                    <a:pt x="422" y="1096"/>
                    <a:pt x="396" y="1092"/>
                  </a:cubicBezTo>
                  <a:cubicBezTo>
                    <a:pt x="388" y="1086"/>
                    <a:pt x="380" y="1079"/>
                    <a:pt x="372" y="1074"/>
                  </a:cubicBezTo>
                  <a:cubicBezTo>
                    <a:pt x="364" y="1069"/>
                    <a:pt x="350" y="1071"/>
                    <a:pt x="348" y="1062"/>
                  </a:cubicBezTo>
                  <a:cubicBezTo>
                    <a:pt x="338" y="1026"/>
                    <a:pt x="362" y="997"/>
                    <a:pt x="372" y="966"/>
                  </a:cubicBezTo>
                  <a:cubicBezTo>
                    <a:pt x="360" y="907"/>
                    <a:pt x="338" y="935"/>
                    <a:pt x="288" y="918"/>
                  </a:cubicBezTo>
                  <a:cubicBezTo>
                    <a:pt x="282" y="899"/>
                    <a:pt x="281" y="895"/>
                    <a:pt x="270" y="876"/>
                  </a:cubicBezTo>
                  <a:cubicBezTo>
                    <a:pt x="263" y="864"/>
                    <a:pt x="246" y="840"/>
                    <a:pt x="246" y="840"/>
                  </a:cubicBezTo>
                  <a:cubicBezTo>
                    <a:pt x="248" y="818"/>
                    <a:pt x="255" y="796"/>
                    <a:pt x="252" y="774"/>
                  </a:cubicBezTo>
                  <a:cubicBezTo>
                    <a:pt x="246" y="719"/>
                    <a:pt x="190" y="721"/>
                    <a:pt x="150" y="714"/>
                  </a:cubicBezTo>
                  <a:cubicBezTo>
                    <a:pt x="125" y="697"/>
                    <a:pt x="133" y="680"/>
                    <a:pt x="108" y="666"/>
                  </a:cubicBezTo>
                  <a:cubicBezTo>
                    <a:pt x="97" y="660"/>
                    <a:pt x="72" y="654"/>
                    <a:pt x="72" y="654"/>
                  </a:cubicBezTo>
                  <a:cubicBezTo>
                    <a:pt x="0" y="582"/>
                    <a:pt x="76" y="480"/>
                    <a:pt x="120" y="414"/>
                  </a:cubicBezTo>
                  <a:cubicBezTo>
                    <a:pt x="112" y="376"/>
                    <a:pt x="122" y="388"/>
                    <a:pt x="90" y="366"/>
                  </a:cubicBezTo>
                  <a:cubicBezTo>
                    <a:pt x="78" y="358"/>
                    <a:pt x="54" y="342"/>
                    <a:pt x="54" y="342"/>
                  </a:cubicBezTo>
                  <a:cubicBezTo>
                    <a:pt x="50" y="334"/>
                    <a:pt x="47" y="325"/>
                    <a:pt x="42" y="318"/>
                  </a:cubicBezTo>
                  <a:cubicBezTo>
                    <a:pt x="37" y="311"/>
                    <a:pt x="28" y="307"/>
                    <a:pt x="24" y="300"/>
                  </a:cubicBezTo>
                  <a:cubicBezTo>
                    <a:pt x="17" y="287"/>
                    <a:pt x="17" y="272"/>
                    <a:pt x="12" y="258"/>
                  </a:cubicBezTo>
                  <a:cubicBezTo>
                    <a:pt x="14" y="242"/>
                    <a:pt x="11" y="224"/>
                    <a:pt x="18" y="210"/>
                  </a:cubicBezTo>
                  <a:cubicBezTo>
                    <a:pt x="22" y="202"/>
                    <a:pt x="36" y="204"/>
                    <a:pt x="42" y="198"/>
                  </a:cubicBezTo>
                  <a:cubicBezTo>
                    <a:pt x="53" y="187"/>
                    <a:pt x="57" y="169"/>
                    <a:pt x="66" y="156"/>
                  </a:cubicBezTo>
                  <a:cubicBezTo>
                    <a:pt x="68" y="126"/>
                    <a:pt x="65" y="95"/>
                    <a:pt x="72" y="66"/>
                  </a:cubicBezTo>
                  <a:cubicBezTo>
                    <a:pt x="74" y="59"/>
                    <a:pt x="86" y="60"/>
                    <a:pt x="90" y="54"/>
                  </a:cubicBezTo>
                  <a:cubicBezTo>
                    <a:pt x="95" y="47"/>
                    <a:pt x="91" y="36"/>
                    <a:pt x="96" y="30"/>
                  </a:cubicBezTo>
                  <a:cubicBezTo>
                    <a:pt x="119" y="1"/>
                    <a:pt x="176" y="47"/>
                    <a:pt x="192" y="0"/>
                  </a:cubicBezTo>
                  <a:close/>
                </a:path>
              </a:pathLst>
            </a:custGeom>
            <a:solidFill>
              <a:srgbClr val="EAEAEA"/>
            </a:solidFill>
            <a:ln>
              <a:noFill/>
            </a:ln>
            <a:effectLst>
              <a:prstShdw prst="shdw17" dist="38100" dir="5400000">
                <a:srgbClr val="8C8C8C"/>
              </a:prstShdw>
            </a:effectLst>
            <a:extLst>
              <a:ext uri="{91240B29-F687-4f45-9708-019B960494DF}">
                <a14:hiddenLine xmlns:a14="http://schemas.microsoft.com/office/drawing/2010/main" xmlns="" w="9525">
                  <a:solidFill>
                    <a:srgbClr val="000000"/>
                  </a:solidFill>
                  <a:round/>
                  <a:headEnd/>
                  <a:tailEnd/>
                </a14:hiddenLine>
              </a:ext>
            </a:extLst>
          </p:spPr>
          <p:txBody>
            <a:bodyPr>
              <a:spAutoFit/>
            </a:bodyPr>
            <a:lstStyle/>
            <a:p>
              <a:endParaRPr lang="en-US"/>
            </a:p>
          </p:txBody>
        </p:sp>
        <p:grpSp>
          <p:nvGrpSpPr>
            <p:cNvPr id="38159" name="Group 612"/>
            <p:cNvGrpSpPr>
              <a:grpSpLocks/>
            </p:cNvGrpSpPr>
            <p:nvPr/>
          </p:nvGrpSpPr>
          <p:grpSpPr bwMode="auto">
            <a:xfrm>
              <a:off x="1687" y="808"/>
              <a:ext cx="2062" cy="2300"/>
              <a:chOff x="1687" y="808"/>
              <a:chExt cx="2057" cy="2300"/>
            </a:xfrm>
          </p:grpSpPr>
          <p:sp>
            <p:nvSpPr>
              <p:cNvPr id="38160" name="Text Box 3"/>
              <p:cNvSpPr txBox="1">
                <a:spLocks noChangeArrowheads="1"/>
              </p:cNvSpPr>
              <p:nvPr/>
            </p:nvSpPr>
            <p:spPr bwMode="auto">
              <a:xfrm>
                <a:off x="1861" y="2454"/>
                <a:ext cx="171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200" i="1"/>
                  <a:t>Single molecule array</a:t>
                </a:r>
              </a:p>
            </p:txBody>
          </p:sp>
          <p:sp>
            <p:nvSpPr>
              <p:cNvPr id="38161" name="Text Box 130"/>
              <p:cNvSpPr txBox="1">
                <a:spLocks noChangeArrowheads="1"/>
              </p:cNvSpPr>
              <p:nvPr/>
            </p:nvSpPr>
            <p:spPr bwMode="auto">
              <a:xfrm>
                <a:off x="1862" y="2896"/>
                <a:ext cx="1710" cy="212"/>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600" b="1">
                    <a:solidFill>
                      <a:schemeClr val="hlink"/>
                    </a:solidFill>
                  </a:rPr>
                  <a:t>Cluster Growth</a:t>
                </a:r>
              </a:p>
            </p:txBody>
          </p:sp>
          <p:sp>
            <p:nvSpPr>
              <p:cNvPr id="38162" name="AutoShape 434"/>
              <p:cNvSpPr>
                <a:spLocks noChangeArrowheads="1"/>
              </p:cNvSpPr>
              <p:nvPr/>
            </p:nvSpPr>
            <p:spPr bwMode="auto">
              <a:xfrm>
                <a:off x="1687" y="808"/>
                <a:ext cx="2057" cy="2115"/>
              </a:xfrm>
              <a:prstGeom prst="roundRect">
                <a:avLst>
                  <a:gd name="adj" fmla="val 3889"/>
                </a:avLst>
              </a:prstGeom>
              <a:noFill/>
              <a:ln w="254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p>
            </p:txBody>
          </p:sp>
          <p:pic>
            <p:nvPicPr>
              <p:cNvPr id="38163" name="Picture 7" descr="cBot leftish"/>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57" y="2868"/>
                <a:ext cx="250" cy="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97" name="AutoShape 441"/>
          <p:cNvSpPr>
            <a:spLocks noChangeArrowheads="1"/>
          </p:cNvSpPr>
          <p:nvPr/>
        </p:nvSpPr>
        <p:spPr bwMode="auto">
          <a:xfrm>
            <a:off x="5954713" y="3133725"/>
            <a:ext cx="458787" cy="273050"/>
          </a:xfrm>
          <a:prstGeom prst="rightArrow">
            <a:avLst>
              <a:gd name="adj1" fmla="val 50000"/>
              <a:gd name="adj2" fmla="val 42006"/>
            </a:avLst>
          </a:prstGeom>
          <a:solidFill>
            <a:schemeClr val="tx2"/>
          </a:solidFill>
          <a:ln w="9525">
            <a:noFill/>
            <a:miter lim="800000"/>
            <a:headEnd/>
            <a:tailEnd/>
          </a:ln>
          <a:effectLst>
            <a:prstShdw prst="shdw17" dist="17961" dir="2700000">
              <a:schemeClr val="tx2">
                <a:gamma/>
                <a:shade val="60000"/>
                <a:invGamma/>
                <a:alpha val="50000"/>
              </a:schemeClr>
            </a:prstShdw>
          </a:effectLst>
        </p:spPr>
        <p:txBody>
          <a:bodyPr wrap="none" anchor="ctr"/>
          <a:lstStyle/>
          <a:p>
            <a:pPr>
              <a:defRPr/>
            </a:pPr>
            <a:endParaRPr lang="en-GB" dirty="0">
              <a:latin typeface="Arial" pitchFamily="34" charset="0"/>
            </a:endParaRPr>
          </a:p>
        </p:txBody>
      </p:sp>
      <p:sp>
        <p:nvSpPr>
          <p:cNvPr id="98" name="AutoShape 442"/>
          <p:cNvSpPr>
            <a:spLocks noChangeArrowheads="1"/>
          </p:cNvSpPr>
          <p:nvPr/>
        </p:nvSpPr>
        <p:spPr bwMode="auto">
          <a:xfrm>
            <a:off x="2333625" y="3048000"/>
            <a:ext cx="419100" cy="273050"/>
          </a:xfrm>
          <a:prstGeom prst="rightArrow">
            <a:avLst>
              <a:gd name="adj1" fmla="val 50000"/>
              <a:gd name="adj2" fmla="val 38372"/>
            </a:avLst>
          </a:prstGeom>
          <a:solidFill>
            <a:schemeClr val="tx2"/>
          </a:solidFill>
          <a:ln w="9525">
            <a:noFill/>
            <a:miter lim="800000"/>
            <a:headEnd/>
            <a:tailEnd/>
          </a:ln>
          <a:effectLst>
            <a:prstShdw prst="shdw17" dist="17961" dir="2700000">
              <a:schemeClr val="tx2">
                <a:gamma/>
                <a:shade val="60000"/>
                <a:invGamma/>
                <a:alpha val="50000"/>
              </a:schemeClr>
            </a:prstShdw>
          </a:effectLst>
        </p:spPr>
        <p:txBody>
          <a:bodyPr wrap="none" anchor="ctr"/>
          <a:lstStyle/>
          <a:p>
            <a:pPr>
              <a:defRPr/>
            </a:pPr>
            <a:endParaRPr lang="en-GB" dirty="0">
              <a:latin typeface="Arial" pitchFamily="34" charset="0"/>
            </a:endParaRPr>
          </a:p>
        </p:txBody>
      </p:sp>
      <p:grpSp>
        <p:nvGrpSpPr>
          <p:cNvPr id="99" name="Group 614"/>
          <p:cNvGrpSpPr>
            <a:grpSpLocks/>
          </p:cNvGrpSpPr>
          <p:nvPr/>
        </p:nvGrpSpPr>
        <p:grpSpPr bwMode="auto">
          <a:xfrm>
            <a:off x="368300" y="5553075"/>
            <a:ext cx="5716588" cy="1335088"/>
            <a:chOff x="230" y="3245"/>
            <a:chExt cx="3601" cy="841"/>
          </a:xfrm>
        </p:grpSpPr>
        <p:sp>
          <p:nvSpPr>
            <p:cNvPr id="38155" name="Text Box 301"/>
            <p:cNvSpPr txBox="1">
              <a:spLocks noChangeArrowheads="1"/>
            </p:cNvSpPr>
            <p:nvPr/>
          </p:nvSpPr>
          <p:spPr bwMode="auto">
            <a:xfrm>
              <a:off x="1006" y="3874"/>
              <a:ext cx="171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600" b="1">
                  <a:solidFill>
                    <a:srgbClr val="335A6A"/>
                  </a:solidFill>
                </a:rPr>
                <a:t>Image Acquisition </a:t>
              </a:r>
            </a:p>
          </p:txBody>
        </p:sp>
        <p:sp>
          <p:nvSpPr>
            <p:cNvPr id="38156" name="AutoShape 436"/>
            <p:cNvSpPr>
              <a:spLocks noChangeArrowheads="1"/>
            </p:cNvSpPr>
            <p:nvPr/>
          </p:nvSpPr>
          <p:spPr bwMode="auto">
            <a:xfrm>
              <a:off x="230" y="3245"/>
              <a:ext cx="3601" cy="629"/>
            </a:xfrm>
            <a:prstGeom prst="roundRect">
              <a:avLst>
                <a:gd name="adj" fmla="val 3889"/>
              </a:avLst>
            </a:prstGeom>
            <a:noFill/>
            <a:ln w="25400">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solidFill>
                  <a:srgbClr val="335A6A"/>
                </a:solidFill>
              </a:endParaRPr>
            </a:p>
          </p:txBody>
        </p:sp>
        <p:pic>
          <p:nvPicPr>
            <p:cNvPr id="38157" name="Picture 3" descr="G:\Photos\Renderings_Storm\Storm_Machine\Print\jpg\withShadows\09-1211_Bruno_Render_Right_wLogo.jpg"/>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1348" t="20918" r="20497" b="10420"/>
            <a:stretch>
              <a:fillRect/>
            </a:stretch>
          </p:blipFill>
          <p:spPr bwMode="auto">
            <a:xfrm>
              <a:off x="971" y="3853"/>
              <a:ext cx="295"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3" name="Group 615"/>
          <p:cNvGrpSpPr>
            <a:grpSpLocks/>
          </p:cNvGrpSpPr>
          <p:nvPr/>
        </p:nvGrpSpPr>
        <p:grpSpPr bwMode="auto">
          <a:xfrm>
            <a:off x="6221413" y="5565775"/>
            <a:ext cx="2714625" cy="1285875"/>
            <a:chOff x="3917" y="3253"/>
            <a:chExt cx="1710" cy="810"/>
          </a:xfrm>
        </p:grpSpPr>
        <p:sp>
          <p:nvSpPr>
            <p:cNvPr id="38152" name="Text Box 303"/>
            <p:cNvSpPr txBox="1">
              <a:spLocks noChangeArrowheads="1"/>
            </p:cNvSpPr>
            <p:nvPr/>
          </p:nvSpPr>
          <p:spPr bwMode="auto">
            <a:xfrm>
              <a:off x="3917" y="3846"/>
              <a:ext cx="171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spcBef>
                  <a:spcPct val="50000"/>
                </a:spcBef>
              </a:pPr>
              <a:r>
                <a:rPr lang="en-GB" sz="1600" b="1">
                  <a:solidFill>
                    <a:srgbClr val="335A6A"/>
                  </a:solidFill>
                </a:rPr>
                <a:t>Base Calling </a:t>
              </a:r>
            </a:p>
          </p:txBody>
        </p:sp>
        <p:sp>
          <p:nvSpPr>
            <p:cNvPr id="38153" name="AutoShape 437"/>
            <p:cNvSpPr>
              <a:spLocks noChangeArrowheads="1"/>
            </p:cNvSpPr>
            <p:nvPr/>
          </p:nvSpPr>
          <p:spPr bwMode="auto">
            <a:xfrm>
              <a:off x="3972" y="3253"/>
              <a:ext cx="1496" cy="629"/>
            </a:xfrm>
            <a:prstGeom prst="roundRect">
              <a:avLst>
                <a:gd name="adj" fmla="val 3889"/>
              </a:avLst>
            </a:prstGeom>
            <a:noFill/>
            <a:ln w="25400">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GB">
                <a:solidFill>
                  <a:srgbClr val="335A6A"/>
                </a:solidFill>
              </a:endParaRPr>
            </a:p>
          </p:txBody>
        </p:sp>
        <p:pic>
          <p:nvPicPr>
            <p:cNvPr id="38154" name="Picture 3" descr="G:\Photos\Renderings_Storm\Storm_Machine\Print\jpg\withShadows\09-1211_Bruno_Render_Right_wLogo.jpg"/>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1348" t="20918" r="20497" b="10420"/>
            <a:stretch>
              <a:fillRect/>
            </a:stretch>
          </p:blipFill>
          <p:spPr bwMode="auto">
            <a:xfrm>
              <a:off x="4058" y="3834"/>
              <a:ext cx="295"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7" name="Group 660"/>
          <p:cNvGrpSpPr>
            <a:grpSpLocks/>
          </p:cNvGrpSpPr>
          <p:nvPr/>
        </p:nvGrpSpPr>
        <p:grpSpPr bwMode="auto">
          <a:xfrm>
            <a:off x="4068763" y="2020888"/>
            <a:ext cx="709612" cy="1495425"/>
            <a:chOff x="2561" y="1020"/>
            <a:chExt cx="447" cy="942"/>
          </a:xfrm>
        </p:grpSpPr>
        <p:grpSp>
          <p:nvGrpSpPr>
            <p:cNvPr id="38144" name="Group 26"/>
            <p:cNvGrpSpPr>
              <a:grpSpLocks/>
            </p:cNvGrpSpPr>
            <p:nvPr/>
          </p:nvGrpSpPr>
          <p:grpSpPr bwMode="auto">
            <a:xfrm>
              <a:off x="2561" y="1197"/>
              <a:ext cx="27" cy="765"/>
              <a:chOff x="971" y="1548"/>
              <a:chExt cx="27" cy="689"/>
            </a:xfrm>
          </p:grpSpPr>
          <p:sp>
            <p:nvSpPr>
              <p:cNvPr id="38149" name="Rectangle 27"/>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lgn="ctr"/>
                <a:endParaRPr lang="en-US" sz="2800"/>
              </a:p>
            </p:txBody>
          </p:sp>
          <p:sp>
            <p:nvSpPr>
              <p:cNvPr id="38150" name="Rectangle 28"/>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pPr algn="ctr"/>
                <a:endParaRPr lang="en-GB" sz="2800"/>
              </a:p>
            </p:txBody>
          </p:sp>
          <p:sp>
            <p:nvSpPr>
              <p:cNvPr id="38151" name="Rectangle 29"/>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pPr algn="ctr"/>
                <a:endParaRPr lang="en-GB" sz="2800"/>
              </a:p>
            </p:txBody>
          </p:sp>
        </p:grpSp>
        <p:grpSp>
          <p:nvGrpSpPr>
            <p:cNvPr id="38145" name="Group 31"/>
            <p:cNvGrpSpPr>
              <a:grpSpLocks/>
            </p:cNvGrpSpPr>
            <p:nvPr/>
          </p:nvGrpSpPr>
          <p:grpSpPr bwMode="auto">
            <a:xfrm>
              <a:off x="2981" y="1020"/>
              <a:ext cx="27" cy="651"/>
              <a:chOff x="971" y="1548"/>
              <a:chExt cx="27" cy="689"/>
            </a:xfrm>
          </p:grpSpPr>
          <p:sp>
            <p:nvSpPr>
              <p:cNvPr id="38146" name="Rectangle 32"/>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lgn="ctr"/>
                <a:endParaRPr lang="en-US" sz="2800"/>
              </a:p>
            </p:txBody>
          </p:sp>
          <p:sp>
            <p:nvSpPr>
              <p:cNvPr id="38147" name="Rectangle 3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pPr algn="ctr"/>
                <a:endParaRPr lang="en-GB" sz="2800"/>
              </a:p>
            </p:txBody>
          </p:sp>
          <p:sp>
            <p:nvSpPr>
              <p:cNvPr id="38148" name="Rectangle 3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pPr algn="ctr"/>
                <a:endParaRPr lang="en-GB" sz="2800"/>
              </a:p>
            </p:txBody>
          </p:sp>
        </p:grpSp>
      </p:grpSp>
      <p:sp>
        <p:nvSpPr>
          <p:cNvPr id="116" name="Rectangle 37"/>
          <p:cNvSpPr>
            <a:spLocks noChangeArrowheads="1"/>
          </p:cNvSpPr>
          <p:nvPr/>
        </p:nvSpPr>
        <p:spPr bwMode="auto">
          <a:xfrm rot="5400000" flipV="1">
            <a:off x="4605338" y="3419475"/>
            <a:ext cx="166687" cy="42863"/>
          </a:xfrm>
          <a:prstGeom prst="rect">
            <a:avLst/>
          </a:prstGeom>
          <a:solidFill>
            <a:srgbClr val="FF00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lgn="ctr"/>
            <a:endParaRPr lang="en-US" sz="2800"/>
          </a:p>
        </p:txBody>
      </p:sp>
      <p:sp>
        <p:nvSpPr>
          <p:cNvPr id="117" name="Rectangle 38"/>
          <p:cNvSpPr>
            <a:spLocks noChangeArrowheads="1"/>
          </p:cNvSpPr>
          <p:nvPr/>
        </p:nvSpPr>
        <p:spPr bwMode="auto">
          <a:xfrm rot="5400000" flipV="1">
            <a:off x="5269707" y="2956718"/>
            <a:ext cx="158750"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lgn="ctr"/>
            <a:endParaRPr lang="en-US" sz="2800"/>
          </a:p>
        </p:txBody>
      </p:sp>
      <p:grpSp>
        <p:nvGrpSpPr>
          <p:cNvPr id="118" name="Group 321"/>
          <p:cNvGrpSpPr>
            <a:grpSpLocks/>
          </p:cNvGrpSpPr>
          <p:nvPr/>
        </p:nvGrpSpPr>
        <p:grpSpPr bwMode="auto">
          <a:xfrm>
            <a:off x="4014788" y="3046413"/>
            <a:ext cx="692150" cy="468312"/>
            <a:chOff x="3082" y="1689"/>
            <a:chExt cx="436" cy="295"/>
          </a:xfrm>
        </p:grpSpPr>
        <p:grpSp>
          <p:nvGrpSpPr>
            <p:cNvPr id="38134" name="Group 322"/>
            <p:cNvGrpSpPr>
              <a:grpSpLocks/>
            </p:cNvGrpSpPr>
            <p:nvPr/>
          </p:nvGrpSpPr>
          <p:grpSpPr bwMode="auto">
            <a:xfrm flipH="1">
              <a:off x="3082" y="1689"/>
              <a:ext cx="436" cy="200"/>
              <a:chOff x="2227" y="1421"/>
              <a:chExt cx="424" cy="253"/>
            </a:xfrm>
          </p:grpSpPr>
          <p:grpSp>
            <p:nvGrpSpPr>
              <p:cNvPr id="38136" name="Group 323"/>
              <p:cNvGrpSpPr>
                <a:grpSpLocks/>
              </p:cNvGrpSpPr>
              <p:nvPr/>
            </p:nvGrpSpPr>
            <p:grpSpPr bwMode="auto">
              <a:xfrm>
                <a:off x="2227" y="1421"/>
                <a:ext cx="214" cy="253"/>
                <a:chOff x="2227" y="1421"/>
                <a:chExt cx="214" cy="253"/>
              </a:xfrm>
            </p:grpSpPr>
            <p:cxnSp>
              <p:nvCxnSpPr>
                <p:cNvPr id="38141" name="AutoShape 324"/>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142" name="AutoShape 325"/>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143" name="AutoShape 326"/>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38137" name="Group 327"/>
              <p:cNvGrpSpPr>
                <a:grpSpLocks/>
              </p:cNvGrpSpPr>
              <p:nvPr/>
            </p:nvGrpSpPr>
            <p:grpSpPr bwMode="auto">
              <a:xfrm flipH="1">
                <a:off x="2437" y="1421"/>
                <a:ext cx="214" cy="253"/>
                <a:chOff x="2227" y="1421"/>
                <a:chExt cx="214" cy="253"/>
              </a:xfrm>
            </p:grpSpPr>
            <p:cxnSp>
              <p:nvCxnSpPr>
                <p:cNvPr id="38138" name="AutoShape 328"/>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139" name="AutoShape 329"/>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140" name="AutoShape 330"/>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sp>
          <p:nvSpPr>
            <p:cNvPr id="38135" name="Rectangle 331"/>
            <p:cNvSpPr>
              <a:spLocks noChangeArrowheads="1"/>
            </p:cNvSpPr>
            <p:nvPr/>
          </p:nvSpPr>
          <p:spPr bwMode="auto">
            <a:xfrm rot="5400000">
              <a:off x="3045" y="1924"/>
              <a:ext cx="99" cy="21"/>
            </a:xfrm>
            <a:prstGeom prst="rect">
              <a:avLst/>
            </a:prstGeom>
            <a:solidFill>
              <a:srgbClr val="6699FF"/>
            </a:solidFill>
            <a:ln w="9525">
              <a:solidFill>
                <a:schemeClr val="tx1"/>
              </a:solidFill>
              <a:miter lim="800000"/>
              <a:headEnd/>
              <a:tailEnd/>
            </a:ln>
          </p:spPr>
          <p:txBody>
            <a:bodyPr wrap="none" anchor="ctr"/>
            <a:lstStyle/>
            <a:p>
              <a:pPr algn="ctr"/>
              <a:endParaRPr lang="en-GB" sz="2800"/>
            </a:p>
          </p:txBody>
        </p:sp>
      </p:grpSp>
      <p:grpSp>
        <p:nvGrpSpPr>
          <p:cNvPr id="129" name="Group 332"/>
          <p:cNvGrpSpPr>
            <a:grpSpLocks/>
          </p:cNvGrpSpPr>
          <p:nvPr/>
        </p:nvGrpSpPr>
        <p:grpSpPr bwMode="auto">
          <a:xfrm>
            <a:off x="4081463" y="3106738"/>
            <a:ext cx="558800" cy="412750"/>
            <a:chOff x="3124" y="1730"/>
            <a:chExt cx="352" cy="260"/>
          </a:xfrm>
        </p:grpSpPr>
        <p:grpSp>
          <p:nvGrpSpPr>
            <p:cNvPr id="38123" name="Group 333"/>
            <p:cNvGrpSpPr>
              <a:grpSpLocks/>
            </p:cNvGrpSpPr>
            <p:nvPr/>
          </p:nvGrpSpPr>
          <p:grpSpPr bwMode="auto">
            <a:xfrm flipH="1">
              <a:off x="3124" y="1730"/>
              <a:ext cx="352" cy="179"/>
              <a:chOff x="2227" y="1421"/>
              <a:chExt cx="424" cy="253"/>
            </a:xfrm>
          </p:grpSpPr>
          <p:grpSp>
            <p:nvGrpSpPr>
              <p:cNvPr id="38126" name="Group 334"/>
              <p:cNvGrpSpPr>
                <a:grpSpLocks/>
              </p:cNvGrpSpPr>
              <p:nvPr/>
            </p:nvGrpSpPr>
            <p:grpSpPr bwMode="auto">
              <a:xfrm>
                <a:off x="2227" y="1421"/>
                <a:ext cx="214" cy="253"/>
                <a:chOff x="2227" y="1421"/>
                <a:chExt cx="214" cy="253"/>
              </a:xfrm>
            </p:grpSpPr>
            <p:cxnSp>
              <p:nvCxnSpPr>
                <p:cNvPr id="38131" name="AutoShape 335"/>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132" name="AutoShape 336"/>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133" name="AutoShape 337"/>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38127" name="Group 338"/>
              <p:cNvGrpSpPr>
                <a:grpSpLocks/>
              </p:cNvGrpSpPr>
              <p:nvPr/>
            </p:nvGrpSpPr>
            <p:grpSpPr bwMode="auto">
              <a:xfrm flipH="1">
                <a:off x="2437" y="1421"/>
                <a:ext cx="214" cy="253"/>
                <a:chOff x="2227" y="1421"/>
                <a:chExt cx="214" cy="253"/>
              </a:xfrm>
            </p:grpSpPr>
            <p:cxnSp>
              <p:nvCxnSpPr>
                <p:cNvPr id="38128" name="AutoShape 339"/>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129" name="AutoShape 340"/>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130" name="AutoShape 341"/>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sp>
          <p:nvSpPr>
            <p:cNvPr id="38124" name="Rectangle 342"/>
            <p:cNvSpPr>
              <a:spLocks noChangeArrowheads="1"/>
            </p:cNvSpPr>
            <p:nvPr/>
          </p:nvSpPr>
          <p:spPr bwMode="auto">
            <a:xfrm rot="16200000" flipH="1">
              <a:off x="3414" y="1928"/>
              <a:ext cx="103" cy="21"/>
            </a:xfrm>
            <a:prstGeom prst="rect">
              <a:avLst/>
            </a:prstGeom>
            <a:solidFill>
              <a:srgbClr val="FF0000"/>
            </a:solidFill>
            <a:ln w="9525">
              <a:solidFill>
                <a:schemeClr val="tx1"/>
              </a:solidFill>
              <a:miter lim="800000"/>
              <a:headEnd/>
              <a:tailEnd/>
            </a:ln>
          </p:spPr>
          <p:txBody>
            <a:bodyPr wrap="none" anchor="ctr"/>
            <a:lstStyle/>
            <a:p>
              <a:pPr algn="ctr"/>
              <a:endParaRPr lang="en-GB" sz="2800"/>
            </a:p>
          </p:txBody>
        </p:sp>
        <p:sp>
          <p:nvSpPr>
            <p:cNvPr id="38125" name="Rectangle 343"/>
            <p:cNvSpPr>
              <a:spLocks noChangeArrowheads="1"/>
            </p:cNvSpPr>
            <p:nvPr/>
          </p:nvSpPr>
          <p:spPr bwMode="auto">
            <a:xfrm rot="5400000">
              <a:off x="3085" y="1924"/>
              <a:ext cx="99" cy="21"/>
            </a:xfrm>
            <a:prstGeom prst="rect">
              <a:avLst/>
            </a:prstGeom>
            <a:solidFill>
              <a:srgbClr val="6699FF"/>
            </a:solidFill>
            <a:ln w="9525">
              <a:solidFill>
                <a:schemeClr val="tx1"/>
              </a:solidFill>
              <a:miter lim="800000"/>
              <a:headEnd/>
              <a:tailEnd/>
            </a:ln>
          </p:spPr>
          <p:txBody>
            <a:bodyPr wrap="none" anchor="ctr"/>
            <a:lstStyle/>
            <a:p>
              <a:pPr algn="ctr"/>
              <a:endParaRPr lang="en-GB" sz="2800"/>
            </a:p>
          </p:txBody>
        </p:sp>
      </p:grpSp>
      <p:sp>
        <p:nvSpPr>
          <p:cNvPr id="141" name="AutoShape 443"/>
          <p:cNvSpPr>
            <a:spLocks noChangeArrowheads="1"/>
          </p:cNvSpPr>
          <p:nvPr/>
        </p:nvSpPr>
        <p:spPr bwMode="auto">
          <a:xfrm>
            <a:off x="6078538" y="5856288"/>
            <a:ext cx="458787" cy="273050"/>
          </a:xfrm>
          <a:prstGeom prst="rightArrow">
            <a:avLst>
              <a:gd name="adj1" fmla="val 50000"/>
              <a:gd name="adj2" fmla="val 42006"/>
            </a:avLst>
          </a:prstGeom>
          <a:solidFill>
            <a:schemeClr val="tx2"/>
          </a:solidFill>
          <a:ln w="9525">
            <a:noFill/>
            <a:miter lim="800000"/>
            <a:headEnd/>
            <a:tailEnd/>
          </a:ln>
          <a:effectLst>
            <a:prstShdw prst="shdw17" dist="17961" dir="2700000">
              <a:schemeClr val="tx2">
                <a:gamma/>
                <a:shade val="60000"/>
                <a:invGamma/>
                <a:alpha val="50000"/>
              </a:schemeClr>
            </a:prstShdw>
          </a:effectLst>
        </p:spPr>
        <p:txBody>
          <a:bodyPr wrap="none" anchor="ctr"/>
          <a:lstStyle/>
          <a:p>
            <a:pPr>
              <a:defRPr/>
            </a:pPr>
            <a:endParaRPr lang="en-GB" dirty="0">
              <a:latin typeface="Arial" pitchFamily="34" charset="0"/>
            </a:endParaRPr>
          </a:p>
        </p:txBody>
      </p:sp>
      <p:grpSp>
        <p:nvGrpSpPr>
          <p:cNvPr id="142" name="Group 693"/>
          <p:cNvGrpSpPr>
            <a:grpSpLocks/>
          </p:cNvGrpSpPr>
          <p:nvPr/>
        </p:nvGrpSpPr>
        <p:grpSpPr bwMode="auto">
          <a:xfrm>
            <a:off x="3160713" y="2600325"/>
            <a:ext cx="2349500" cy="1492250"/>
            <a:chOff x="1989" y="1385"/>
            <a:chExt cx="1480" cy="940"/>
          </a:xfrm>
        </p:grpSpPr>
        <p:sp>
          <p:nvSpPr>
            <p:cNvPr id="38093" name="Rectangle 12"/>
            <p:cNvSpPr>
              <a:spLocks noChangeArrowheads="1"/>
            </p:cNvSpPr>
            <p:nvPr/>
          </p:nvSpPr>
          <p:spPr bwMode="auto">
            <a:xfrm rot="5400000" flipV="1">
              <a:off x="2905" y="1465"/>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094" name="Rectangle 15"/>
            <p:cNvSpPr>
              <a:spLocks noChangeArrowheads="1"/>
            </p:cNvSpPr>
            <p:nvPr/>
          </p:nvSpPr>
          <p:spPr bwMode="auto">
            <a:xfrm rot="5400000" flipV="1">
              <a:off x="2280" y="1892"/>
              <a:ext cx="8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grpSp>
          <p:nvGrpSpPr>
            <p:cNvPr id="38095" name="Group 665"/>
            <p:cNvGrpSpPr>
              <a:grpSpLocks/>
            </p:cNvGrpSpPr>
            <p:nvPr/>
          </p:nvGrpSpPr>
          <p:grpSpPr bwMode="auto">
            <a:xfrm>
              <a:off x="1989" y="1385"/>
              <a:ext cx="1480" cy="940"/>
              <a:chOff x="1989" y="1385"/>
              <a:chExt cx="1480" cy="940"/>
            </a:xfrm>
          </p:grpSpPr>
          <p:sp>
            <p:nvSpPr>
              <p:cNvPr id="38096" name="Rectangle 41"/>
              <p:cNvSpPr>
                <a:spLocks noChangeArrowheads="1"/>
              </p:cNvSpPr>
              <p:nvPr/>
            </p:nvSpPr>
            <p:spPr bwMode="auto">
              <a:xfrm rot="5400000" flipV="1">
                <a:off x="3176" y="1425"/>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097" name="Rectangle 5"/>
              <p:cNvSpPr>
                <a:spLocks noChangeArrowheads="1"/>
              </p:cNvSpPr>
              <p:nvPr/>
            </p:nvSpPr>
            <p:spPr bwMode="auto">
              <a:xfrm rot="5400000" flipV="1">
                <a:off x="2943" y="1771"/>
                <a:ext cx="83"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098" name="Rectangle 6"/>
              <p:cNvSpPr>
                <a:spLocks noChangeArrowheads="1"/>
              </p:cNvSpPr>
              <p:nvPr/>
            </p:nvSpPr>
            <p:spPr bwMode="auto">
              <a:xfrm rot="5400000" flipV="1">
                <a:off x="2647" y="1916"/>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099" name="Rectangle 7"/>
              <p:cNvSpPr>
                <a:spLocks noChangeArrowheads="1"/>
              </p:cNvSpPr>
              <p:nvPr/>
            </p:nvSpPr>
            <p:spPr bwMode="auto">
              <a:xfrm rot="5400000" flipV="1">
                <a:off x="2319" y="2077"/>
                <a:ext cx="82"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0" name="Rectangle 8"/>
              <p:cNvSpPr>
                <a:spLocks noChangeArrowheads="1"/>
              </p:cNvSpPr>
              <p:nvPr/>
            </p:nvSpPr>
            <p:spPr bwMode="auto">
              <a:xfrm rot="5400000" flipV="1">
                <a:off x="2732" y="1550"/>
                <a:ext cx="80"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1" name="Rectangle 9"/>
              <p:cNvSpPr>
                <a:spLocks noChangeArrowheads="1"/>
              </p:cNvSpPr>
              <p:nvPr/>
            </p:nvSpPr>
            <p:spPr bwMode="auto">
              <a:xfrm rot="5400000" flipV="1">
                <a:off x="2212" y="1795"/>
                <a:ext cx="83"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2" name="Rectangle 10"/>
              <p:cNvSpPr>
                <a:spLocks noChangeArrowheads="1"/>
              </p:cNvSpPr>
              <p:nvPr/>
            </p:nvSpPr>
            <p:spPr bwMode="auto">
              <a:xfrm rot="5400000" flipV="1">
                <a:off x="2199" y="1578"/>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3" name="Rectangle 11"/>
              <p:cNvSpPr>
                <a:spLocks noChangeArrowheads="1"/>
              </p:cNvSpPr>
              <p:nvPr/>
            </p:nvSpPr>
            <p:spPr bwMode="auto">
              <a:xfrm rot="5400000" flipV="1">
                <a:off x="2771" y="2053"/>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4" name="Rectangle 13"/>
              <p:cNvSpPr>
                <a:spLocks noChangeArrowheads="1"/>
              </p:cNvSpPr>
              <p:nvPr/>
            </p:nvSpPr>
            <p:spPr bwMode="auto">
              <a:xfrm rot="5400000" flipV="1">
                <a:off x="3035" y="1508"/>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5" name="Rectangle 14"/>
              <p:cNvSpPr>
                <a:spLocks noChangeArrowheads="1"/>
              </p:cNvSpPr>
              <p:nvPr/>
            </p:nvSpPr>
            <p:spPr bwMode="auto">
              <a:xfrm rot="5400000" flipV="1">
                <a:off x="2116" y="1815"/>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6" name="Rectangle 16"/>
              <p:cNvSpPr>
                <a:spLocks noChangeArrowheads="1"/>
              </p:cNvSpPr>
              <p:nvPr/>
            </p:nvSpPr>
            <p:spPr bwMode="auto">
              <a:xfrm rot="5400000" flipV="1">
                <a:off x="2216" y="2059"/>
                <a:ext cx="80"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7" name="Rectangle 17"/>
              <p:cNvSpPr>
                <a:spLocks noChangeArrowheads="1"/>
              </p:cNvSpPr>
              <p:nvPr/>
            </p:nvSpPr>
            <p:spPr bwMode="auto">
              <a:xfrm rot="5400000" flipV="1">
                <a:off x="1962" y="1415"/>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8" name="Rectangle 18"/>
              <p:cNvSpPr>
                <a:spLocks noChangeArrowheads="1"/>
              </p:cNvSpPr>
              <p:nvPr/>
            </p:nvSpPr>
            <p:spPr bwMode="auto">
              <a:xfrm rot="5400000" flipV="1">
                <a:off x="2382" y="1663"/>
                <a:ext cx="8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09" name="Rectangle 19"/>
              <p:cNvSpPr>
                <a:spLocks noChangeArrowheads="1"/>
              </p:cNvSpPr>
              <p:nvPr/>
            </p:nvSpPr>
            <p:spPr bwMode="auto">
              <a:xfrm rot="5400000" flipV="1">
                <a:off x="2144" y="1448"/>
                <a:ext cx="80"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0" name="Rectangle 20"/>
              <p:cNvSpPr>
                <a:spLocks noChangeArrowheads="1"/>
              </p:cNvSpPr>
              <p:nvPr/>
            </p:nvSpPr>
            <p:spPr bwMode="auto">
              <a:xfrm rot="5400000" flipV="1">
                <a:off x="2346" y="2270"/>
                <a:ext cx="8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1" name="Rectangle 21"/>
              <p:cNvSpPr>
                <a:spLocks noChangeArrowheads="1"/>
              </p:cNvSpPr>
              <p:nvPr/>
            </p:nvSpPr>
            <p:spPr bwMode="auto">
              <a:xfrm rot="5400000" flipV="1">
                <a:off x="2753" y="1827"/>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2" name="Rectangle 22"/>
              <p:cNvSpPr>
                <a:spLocks noChangeArrowheads="1"/>
              </p:cNvSpPr>
              <p:nvPr/>
            </p:nvSpPr>
            <p:spPr bwMode="auto">
              <a:xfrm rot="5400000" flipV="1">
                <a:off x="2295" y="1420"/>
                <a:ext cx="82"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3" name="Rectangle 23"/>
              <p:cNvSpPr>
                <a:spLocks noChangeArrowheads="1"/>
              </p:cNvSpPr>
              <p:nvPr/>
            </p:nvSpPr>
            <p:spPr bwMode="auto">
              <a:xfrm rot="5400000" flipV="1">
                <a:off x="1970" y="1817"/>
                <a:ext cx="8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4" name="Rectangle 24"/>
              <p:cNvSpPr>
                <a:spLocks noChangeArrowheads="1"/>
              </p:cNvSpPr>
              <p:nvPr/>
            </p:nvSpPr>
            <p:spPr bwMode="auto">
              <a:xfrm rot="5400000" flipV="1">
                <a:off x="2038" y="1728"/>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5" name="Rectangle 25"/>
              <p:cNvSpPr>
                <a:spLocks noChangeArrowheads="1"/>
              </p:cNvSpPr>
              <p:nvPr/>
            </p:nvSpPr>
            <p:spPr bwMode="auto">
              <a:xfrm rot="5400000" flipV="1">
                <a:off x="2430" y="1513"/>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6" name="Rectangle 30"/>
              <p:cNvSpPr>
                <a:spLocks noChangeArrowheads="1"/>
              </p:cNvSpPr>
              <p:nvPr/>
            </p:nvSpPr>
            <p:spPr bwMode="auto">
              <a:xfrm rot="5400000" flipV="1">
                <a:off x="2023" y="1532"/>
                <a:ext cx="82"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7" name="Rectangle 35"/>
              <p:cNvSpPr>
                <a:spLocks noChangeArrowheads="1"/>
              </p:cNvSpPr>
              <p:nvPr/>
            </p:nvSpPr>
            <p:spPr bwMode="auto">
              <a:xfrm rot="5400000" flipV="1">
                <a:off x="2578" y="2140"/>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8" name="Rectangle 36"/>
              <p:cNvSpPr>
                <a:spLocks noChangeArrowheads="1"/>
              </p:cNvSpPr>
              <p:nvPr/>
            </p:nvSpPr>
            <p:spPr bwMode="auto">
              <a:xfrm rot="5400000" flipV="1">
                <a:off x="3211" y="1670"/>
                <a:ext cx="8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19" name="Rectangle 39"/>
              <p:cNvSpPr>
                <a:spLocks noChangeArrowheads="1"/>
              </p:cNvSpPr>
              <p:nvPr/>
            </p:nvSpPr>
            <p:spPr bwMode="auto">
              <a:xfrm rot="5400000" flipV="1">
                <a:off x="2418" y="2172"/>
                <a:ext cx="80"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20" name="Rectangle 40"/>
              <p:cNvSpPr>
                <a:spLocks noChangeArrowheads="1"/>
              </p:cNvSpPr>
              <p:nvPr/>
            </p:nvSpPr>
            <p:spPr bwMode="auto">
              <a:xfrm rot="5400000" flipV="1">
                <a:off x="2485" y="2247"/>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21" name="Rectangle 42"/>
              <p:cNvSpPr>
                <a:spLocks noChangeArrowheads="1"/>
              </p:cNvSpPr>
              <p:nvPr/>
            </p:nvSpPr>
            <p:spPr bwMode="auto">
              <a:xfrm rot="5400000" flipV="1">
                <a:off x="3415" y="1412"/>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sp>
            <p:nvSpPr>
              <p:cNvPr id="38122" name="Rectangle 49"/>
              <p:cNvSpPr>
                <a:spLocks noChangeArrowheads="1"/>
              </p:cNvSpPr>
              <p:nvPr/>
            </p:nvSpPr>
            <p:spPr bwMode="auto">
              <a:xfrm rot="5400000" flipV="1">
                <a:off x="2128" y="1968"/>
                <a:ext cx="81" cy="27"/>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vert="eaVert" wrap="none" anchor="ctr"/>
              <a:lstStyle/>
              <a:p>
                <a:pPr algn="ctr"/>
                <a:endParaRPr lang="en-US" sz="2800"/>
              </a:p>
            </p:txBody>
          </p:sp>
        </p:grpSp>
      </p:grpSp>
      <p:grpSp>
        <p:nvGrpSpPr>
          <p:cNvPr id="173" name="Group 344"/>
          <p:cNvGrpSpPr>
            <a:grpSpLocks/>
          </p:cNvGrpSpPr>
          <p:nvPr/>
        </p:nvGrpSpPr>
        <p:grpSpPr bwMode="auto">
          <a:xfrm>
            <a:off x="4678363" y="2590800"/>
            <a:ext cx="692150" cy="468313"/>
            <a:chOff x="3082" y="1689"/>
            <a:chExt cx="436" cy="295"/>
          </a:xfrm>
        </p:grpSpPr>
        <p:grpSp>
          <p:nvGrpSpPr>
            <p:cNvPr id="38083" name="Group 345"/>
            <p:cNvGrpSpPr>
              <a:grpSpLocks/>
            </p:cNvGrpSpPr>
            <p:nvPr/>
          </p:nvGrpSpPr>
          <p:grpSpPr bwMode="auto">
            <a:xfrm flipH="1">
              <a:off x="3082" y="1689"/>
              <a:ext cx="436" cy="200"/>
              <a:chOff x="2227" y="1421"/>
              <a:chExt cx="424" cy="253"/>
            </a:xfrm>
          </p:grpSpPr>
          <p:grpSp>
            <p:nvGrpSpPr>
              <p:cNvPr id="38085" name="Group 346"/>
              <p:cNvGrpSpPr>
                <a:grpSpLocks/>
              </p:cNvGrpSpPr>
              <p:nvPr/>
            </p:nvGrpSpPr>
            <p:grpSpPr bwMode="auto">
              <a:xfrm>
                <a:off x="2227" y="1421"/>
                <a:ext cx="214" cy="253"/>
                <a:chOff x="2227" y="1421"/>
                <a:chExt cx="214" cy="253"/>
              </a:xfrm>
            </p:grpSpPr>
            <p:cxnSp>
              <p:nvCxnSpPr>
                <p:cNvPr id="38090" name="AutoShape 347"/>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091" name="AutoShape 348"/>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092" name="AutoShape 349"/>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38086" name="Group 350"/>
              <p:cNvGrpSpPr>
                <a:grpSpLocks/>
              </p:cNvGrpSpPr>
              <p:nvPr/>
            </p:nvGrpSpPr>
            <p:grpSpPr bwMode="auto">
              <a:xfrm flipH="1">
                <a:off x="2437" y="1421"/>
                <a:ext cx="214" cy="253"/>
                <a:chOff x="2227" y="1421"/>
                <a:chExt cx="214" cy="253"/>
              </a:xfrm>
            </p:grpSpPr>
            <p:cxnSp>
              <p:nvCxnSpPr>
                <p:cNvPr id="38087" name="AutoShape 351"/>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088" name="AutoShape 352"/>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089" name="AutoShape 353"/>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sp>
          <p:nvSpPr>
            <p:cNvPr id="38084" name="Rectangle 354"/>
            <p:cNvSpPr>
              <a:spLocks noChangeArrowheads="1"/>
            </p:cNvSpPr>
            <p:nvPr/>
          </p:nvSpPr>
          <p:spPr bwMode="auto">
            <a:xfrm rot="5400000">
              <a:off x="3045" y="1924"/>
              <a:ext cx="99" cy="21"/>
            </a:xfrm>
            <a:prstGeom prst="rect">
              <a:avLst/>
            </a:prstGeom>
            <a:solidFill>
              <a:srgbClr val="6699FF"/>
            </a:solidFill>
            <a:ln w="9525">
              <a:solidFill>
                <a:schemeClr val="tx1"/>
              </a:solidFill>
              <a:miter lim="800000"/>
              <a:headEnd/>
              <a:tailEnd/>
            </a:ln>
          </p:spPr>
          <p:txBody>
            <a:bodyPr wrap="none" anchor="ctr"/>
            <a:lstStyle/>
            <a:p>
              <a:pPr algn="ctr"/>
              <a:endParaRPr lang="en-GB" sz="2800"/>
            </a:p>
          </p:txBody>
        </p:sp>
      </p:grpSp>
      <p:grpSp>
        <p:nvGrpSpPr>
          <p:cNvPr id="184" name="Group 355"/>
          <p:cNvGrpSpPr>
            <a:grpSpLocks/>
          </p:cNvGrpSpPr>
          <p:nvPr/>
        </p:nvGrpSpPr>
        <p:grpSpPr bwMode="auto">
          <a:xfrm>
            <a:off x="4740275" y="2693988"/>
            <a:ext cx="558800" cy="412750"/>
            <a:chOff x="3124" y="1730"/>
            <a:chExt cx="352" cy="260"/>
          </a:xfrm>
        </p:grpSpPr>
        <p:grpSp>
          <p:nvGrpSpPr>
            <p:cNvPr id="38072" name="Group 356"/>
            <p:cNvGrpSpPr>
              <a:grpSpLocks/>
            </p:cNvGrpSpPr>
            <p:nvPr/>
          </p:nvGrpSpPr>
          <p:grpSpPr bwMode="auto">
            <a:xfrm flipH="1">
              <a:off x="3124" y="1730"/>
              <a:ext cx="352" cy="179"/>
              <a:chOff x="2227" y="1421"/>
              <a:chExt cx="424" cy="253"/>
            </a:xfrm>
          </p:grpSpPr>
          <p:grpSp>
            <p:nvGrpSpPr>
              <p:cNvPr id="38075" name="Group 357"/>
              <p:cNvGrpSpPr>
                <a:grpSpLocks/>
              </p:cNvGrpSpPr>
              <p:nvPr/>
            </p:nvGrpSpPr>
            <p:grpSpPr bwMode="auto">
              <a:xfrm>
                <a:off x="2227" y="1421"/>
                <a:ext cx="214" cy="253"/>
                <a:chOff x="2227" y="1421"/>
                <a:chExt cx="214" cy="253"/>
              </a:xfrm>
            </p:grpSpPr>
            <p:cxnSp>
              <p:nvCxnSpPr>
                <p:cNvPr id="38080" name="AutoShape 358"/>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081" name="AutoShape 359"/>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082" name="AutoShape 360"/>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38076" name="Group 361"/>
              <p:cNvGrpSpPr>
                <a:grpSpLocks/>
              </p:cNvGrpSpPr>
              <p:nvPr/>
            </p:nvGrpSpPr>
            <p:grpSpPr bwMode="auto">
              <a:xfrm flipH="1">
                <a:off x="2437" y="1421"/>
                <a:ext cx="214" cy="253"/>
                <a:chOff x="2227" y="1421"/>
                <a:chExt cx="214" cy="253"/>
              </a:xfrm>
            </p:grpSpPr>
            <p:cxnSp>
              <p:nvCxnSpPr>
                <p:cNvPr id="38077" name="AutoShape 362"/>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a:extLst>
                  <a:ext uri="{909E8E84-426E-40dd-AFC4-6F175D3DCCD1}">
                    <a14:hiddenFill xmlns:a14="http://schemas.microsoft.com/office/drawing/2010/main" xmlns="">
                      <a:noFill/>
                    </a14:hiddenFill>
                  </a:ext>
                </a:extLst>
              </p:spPr>
            </p:cxnSp>
            <p:cxnSp>
              <p:nvCxnSpPr>
                <p:cNvPr id="38078" name="AutoShape 363"/>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38079" name="AutoShape 364"/>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sp>
          <p:nvSpPr>
            <p:cNvPr id="38073" name="Rectangle 365"/>
            <p:cNvSpPr>
              <a:spLocks noChangeArrowheads="1"/>
            </p:cNvSpPr>
            <p:nvPr/>
          </p:nvSpPr>
          <p:spPr bwMode="auto">
            <a:xfrm rot="16200000" flipH="1">
              <a:off x="3414" y="1928"/>
              <a:ext cx="103" cy="21"/>
            </a:xfrm>
            <a:prstGeom prst="rect">
              <a:avLst/>
            </a:prstGeom>
            <a:solidFill>
              <a:srgbClr val="FF0000"/>
            </a:solidFill>
            <a:ln w="9525">
              <a:solidFill>
                <a:schemeClr val="tx1"/>
              </a:solidFill>
              <a:miter lim="800000"/>
              <a:headEnd/>
              <a:tailEnd/>
            </a:ln>
          </p:spPr>
          <p:txBody>
            <a:bodyPr vert="eaVert" wrap="none" anchor="ctr"/>
            <a:lstStyle/>
            <a:p>
              <a:pPr algn="ctr"/>
              <a:endParaRPr lang="en-GB" sz="2800"/>
            </a:p>
          </p:txBody>
        </p:sp>
        <p:sp>
          <p:nvSpPr>
            <p:cNvPr id="38074" name="Rectangle 366"/>
            <p:cNvSpPr>
              <a:spLocks noChangeArrowheads="1"/>
            </p:cNvSpPr>
            <p:nvPr/>
          </p:nvSpPr>
          <p:spPr bwMode="auto">
            <a:xfrm rot="5400000">
              <a:off x="3085" y="1924"/>
              <a:ext cx="99" cy="21"/>
            </a:xfrm>
            <a:prstGeom prst="rect">
              <a:avLst/>
            </a:prstGeom>
            <a:solidFill>
              <a:srgbClr val="6699FF"/>
            </a:solidFill>
            <a:ln w="9525">
              <a:solidFill>
                <a:schemeClr val="tx1"/>
              </a:solidFill>
              <a:miter lim="800000"/>
              <a:headEnd/>
              <a:tailEnd/>
            </a:ln>
          </p:spPr>
          <p:txBody>
            <a:bodyPr rot="10800000" vert="eaVert" wrap="none" anchor="ctr"/>
            <a:lstStyle/>
            <a:p>
              <a:pPr algn="ctr"/>
              <a:endParaRPr lang="en-GB" sz="2800"/>
            </a:p>
          </p:txBody>
        </p:sp>
      </p:grpSp>
      <p:grpSp>
        <p:nvGrpSpPr>
          <p:cNvPr id="196" name="Group 50"/>
          <p:cNvGrpSpPr>
            <a:grpSpLocks/>
          </p:cNvGrpSpPr>
          <p:nvPr/>
        </p:nvGrpSpPr>
        <p:grpSpPr bwMode="auto">
          <a:xfrm>
            <a:off x="3543300" y="1843088"/>
            <a:ext cx="1228725" cy="1700212"/>
            <a:chOff x="1560" y="2614"/>
            <a:chExt cx="1017" cy="1514"/>
          </a:xfrm>
        </p:grpSpPr>
        <p:grpSp>
          <p:nvGrpSpPr>
            <p:cNvPr id="37993" name="Group 51"/>
            <p:cNvGrpSpPr>
              <a:grpSpLocks/>
            </p:cNvGrpSpPr>
            <p:nvPr/>
          </p:nvGrpSpPr>
          <p:grpSpPr bwMode="auto">
            <a:xfrm>
              <a:off x="1731" y="2942"/>
              <a:ext cx="33" cy="1082"/>
              <a:chOff x="971" y="1548"/>
              <a:chExt cx="27" cy="689"/>
            </a:xfrm>
          </p:grpSpPr>
          <p:sp>
            <p:nvSpPr>
              <p:cNvPr id="38069" name="Rectangle 52"/>
              <p:cNvSpPr>
                <a:spLocks noChangeArrowheads="1"/>
              </p:cNvSpPr>
              <p:nvPr/>
            </p:nvSpPr>
            <p:spPr bwMode="auto">
              <a:xfrm rot="5400000">
                <a:off x="647" y="1887"/>
                <a:ext cx="67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70" name="Rectangle 5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71" name="Rectangle 5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7994" name="Group 55"/>
            <p:cNvGrpSpPr>
              <a:grpSpLocks/>
            </p:cNvGrpSpPr>
            <p:nvPr/>
          </p:nvGrpSpPr>
          <p:grpSpPr bwMode="auto">
            <a:xfrm>
              <a:off x="2305" y="2641"/>
              <a:ext cx="35" cy="920"/>
              <a:chOff x="971" y="1548"/>
              <a:chExt cx="27" cy="689"/>
            </a:xfrm>
          </p:grpSpPr>
          <p:sp>
            <p:nvSpPr>
              <p:cNvPr id="38066" name="Rectangle 56"/>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67" name="Rectangle 5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68" name="Rectangle 5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7995" name="Group 59"/>
            <p:cNvGrpSpPr>
              <a:grpSpLocks/>
            </p:cNvGrpSpPr>
            <p:nvPr/>
          </p:nvGrpSpPr>
          <p:grpSpPr bwMode="auto">
            <a:xfrm>
              <a:off x="1560" y="2614"/>
              <a:ext cx="1017" cy="1514"/>
              <a:chOff x="3504" y="527"/>
              <a:chExt cx="791" cy="1340"/>
            </a:xfrm>
          </p:grpSpPr>
          <p:grpSp>
            <p:nvGrpSpPr>
              <p:cNvPr id="37996" name="Group 60"/>
              <p:cNvGrpSpPr>
                <a:grpSpLocks/>
              </p:cNvGrpSpPr>
              <p:nvPr/>
            </p:nvGrpSpPr>
            <p:grpSpPr bwMode="auto">
              <a:xfrm>
                <a:off x="3504" y="781"/>
                <a:ext cx="365" cy="1086"/>
                <a:chOff x="3504" y="781"/>
                <a:chExt cx="365" cy="1086"/>
              </a:xfrm>
            </p:grpSpPr>
            <p:grpSp>
              <p:nvGrpSpPr>
                <p:cNvPr id="38034" name="Group 61"/>
                <p:cNvGrpSpPr>
                  <a:grpSpLocks/>
                </p:cNvGrpSpPr>
                <p:nvPr/>
              </p:nvGrpSpPr>
              <p:grpSpPr bwMode="auto">
                <a:xfrm>
                  <a:off x="3548" y="781"/>
                  <a:ext cx="25" cy="958"/>
                  <a:chOff x="971" y="1548"/>
                  <a:chExt cx="27" cy="689"/>
                </a:xfrm>
              </p:grpSpPr>
              <p:sp>
                <p:nvSpPr>
                  <p:cNvPr id="38063" name="Rectangle 62"/>
                  <p:cNvSpPr>
                    <a:spLocks noChangeArrowheads="1"/>
                  </p:cNvSpPr>
                  <p:nvPr/>
                </p:nvSpPr>
                <p:spPr bwMode="auto">
                  <a:xfrm rot="5400000">
                    <a:off x="648" y="1887"/>
                    <a:ext cx="673" cy="2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64" name="Rectangle 6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65" name="Rectangle 6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35" name="Group 65"/>
                <p:cNvGrpSpPr>
                  <a:grpSpLocks/>
                </p:cNvGrpSpPr>
                <p:nvPr/>
              </p:nvGrpSpPr>
              <p:grpSpPr bwMode="auto">
                <a:xfrm>
                  <a:off x="3504" y="823"/>
                  <a:ext cx="27" cy="974"/>
                  <a:chOff x="971" y="1548"/>
                  <a:chExt cx="27" cy="689"/>
                </a:xfrm>
              </p:grpSpPr>
              <p:sp>
                <p:nvSpPr>
                  <p:cNvPr id="38060" name="Rectangle 66"/>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61" name="Rectangle 6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62" name="Rectangle 6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36" name="Group 69"/>
                <p:cNvGrpSpPr>
                  <a:grpSpLocks/>
                </p:cNvGrpSpPr>
                <p:nvPr/>
              </p:nvGrpSpPr>
              <p:grpSpPr bwMode="auto">
                <a:xfrm>
                  <a:off x="3580" y="863"/>
                  <a:ext cx="27" cy="974"/>
                  <a:chOff x="971" y="1548"/>
                  <a:chExt cx="27" cy="689"/>
                </a:xfrm>
              </p:grpSpPr>
              <p:sp>
                <p:nvSpPr>
                  <p:cNvPr id="38057" name="Rectangle 70"/>
                  <p:cNvSpPr>
                    <a:spLocks noChangeArrowheads="1"/>
                  </p:cNvSpPr>
                  <p:nvPr/>
                </p:nvSpPr>
                <p:spPr bwMode="auto">
                  <a:xfrm rot="5400000">
                    <a:off x="649" y="1886"/>
                    <a:ext cx="673"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58" name="Rectangle 71"/>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59" name="Rectangle 72"/>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37" name="Group 73"/>
                <p:cNvGrpSpPr>
                  <a:grpSpLocks/>
                </p:cNvGrpSpPr>
                <p:nvPr/>
              </p:nvGrpSpPr>
              <p:grpSpPr bwMode="auto">
                <a:xfrm>
                  <a:off x="3620" y="909"/>
                  <a:ext cx="25" cy="958"/>
                  <a:chOff x="971" y="1548"/>
                  <a:chExt cx="27" cy="689"/>
                </a:xfrm>
              </p:grpSpPr>
              <p:sp>
                <p:nvSpPr>
                  <p:cNvPr id="38054" name="Rectangle 74"/>
                  <p:cNvSpPr>
                    <a:spLocks noChangeArrowheads="1"/>
                  </p:cNvSpPr>
                  <p:nvPr/>
                </p:nvSpPr>
                <p:spPr bwMode="auto">
                  <a:xfrm rot="5400000">
                    <a:off x="648" y="1886"/>
                    <a:ext cx="673"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55" name="Rectangle 75"/>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56" name="Rectangle 76"/>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38" name="Group 77"/>
                <p:cNvGrpSpPr>
                  <a:grpSpLocks/>
                </p:cNvGrpSpPr>
                <p:nvPr/>
              </p:nvGrpSpPr>
              <p:grpSpPr bwMode="auto">
                <a:xfrm>
                  <a:off x="3704" y="835"/>
                  <a:ext cx="27" cy="974"/>
                  <a:chOff x="971" y="1548"/>
                  <a:chExt cx="27" cy="689"/>
                </a:xfrm>
              </p:grpSpPr>
              <p:sp>
                <p:nvSpPr>
                  <p:cNvPr id="38051" name="Rectangle 78"/>
                  <p:cNvSpPr>
                    <a:spLocks noChangeArrowheads="1"/>
                  </p:cNvSpPr>
                  <p:nvPr/>
                </p:nvSpPr>
                <p:spPr bwMode="auto">
                  <a:xfrm rot="5400000">
                    <a:off x="647" y="1888"/>
                    <a:ext cx="674"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52" name="Rectangle 79"/>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53" name="Rectangle 80"/>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39" name="Group 81"/>
                <p:cNvGrpSpPr>
                  <a:grpSpLocks/>
                </p:cNvGrpSpPr>
                <p:nvPr/>
              </p:nvGrpSpPr>
              <p:grpSpPr bwMode="auto">
                <a:xfrm>
                  <a:off x="3752" y="883"/>
                  <a:ext cx="27" cy="974"/>
                  <a:chOff x="971" y="1548"/>
                  <a:chExt cx="27" cy="689"/>
                </a:xfrm>
              </p:grpSpPr>
              <p:sp>
                <p:nvSpPr>
                  <p:cNvPr id="38048" name="Rectangle 82"/>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49" name="Rectangle 8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50" name="Rectangle 8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40" name="Group 85"/>
                <p:cNvGrpSpPr>
                  <a:grpSpLocks/>
                </p:cNvGrpSpPr>
                <p:nvPr/>
              </p:nvGrpSpPr>
              <p:grpSpPr bwMode="auto">
                <a:xfrm>
                  <a:off x="3812" y="871"/>
                  <a:ext cx="27" cy="974"/>
                  <a:chOff x="971" y="1548"/>
                  <a:chExt cx="27" cy="689"/>
                </a:xfrm>
              </p:grpSpPr>
              <p:sp>
                <p:nvSpPr>
                  <p:cNvPr id="38045" name="Rectangle 86"/>
                  <p:cNvSpPr>
                    <a:spLocks noChangeArrowheads="1"/>
                  </p:cNvSpPr>
                  <p:nvPr/>
                </p:nvSpPr>
                <p:spPr bwMode="auto">
                  <a:xfrm rot="5400000">
                    <a:off x="649" y="1886"/>
                    <a:ext cx="673"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46" name="Rectangle 8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47" name="Rectangle 8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41" name="Group 89"/>
                <p:cNvGrpSpPr>
                  <a:grpSpLocks/>
                </p:cNvGrpSpPr>
                <p:nvPr/>
              </p:nvGrpSpPr>
              <p:grpSpPr bwMode="auto">
                <a:xfrm>
                  <a:off x="3844" y="837"/>
                  <a:ext cx="25" cy="958"/>
                  <a:chOff x="971" y="1548"/>
                  <a:chExt cx="27" cy="689"/>
                </a:xfrm>
              </p:grpSpPr>
              <p:sp>
                <p:nvSpPr>
                  <p:cNvPr id="38042" name="Rectangle 90"/>
                  <p:cNvSpPr>
                    <a:spLocks noChangeArrowheads="1"/>
                  </p:cNvSpPr>
                  <p:nvPr/>
                </p:nvSpPr>
                <p:spPr bwMode="auto">
                  <a:xfrm rot="5400000">
                    <a:off x="648" y="1887"/>
                    <a:ext cx="671" cy="2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43" name="Rectangle 91"/>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44" name="Rectangle 92"/>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grpSp>
            <p:nvGrpSpPr>
              <p:cNvPr id="37997" name="Group 93"/>
              <p:cNvGrpSpPr>
                <a:grpSpLocks/>
              </p:cNvGrpSpPr>
              <p:nvPr/>
            </p:nvGrpSpPr>
            <p:grpSpPr bwMode="auto">
              <a:xfrm>
                <a:off x="3932" y="527"/>
                <a:ext cx="363" cy="936"/>
                <a:chOff x="3932" y="527"/>
                <a:chExt cx="363" cy="936"/>
              </a:xfrm>
            </p:grpSpPr>
            <p:grpSp>
              <p:nvGrpSpPr>
                <p:cNvPr id="37998" name="Group 94"/>
                <p:cNvGrpSpPr>
                  <a:grpSpLocks/>
                </p:cNvGrpSpPr>
                <p:nvPr/>
              </p:nvGrpSpPr>
              <p:grpSpPr bwMode="auto">
                <a:xfrm>
                  <a:off x="3932" y="567"/>
                  <a:ext cx="25" cy="821"/>
                  <a:chOff x="971" y="1548"/>
                  <a:chExt cx="27" cy="689"/>
                </a:xfrm>
              </p:grpSpPr>
              <p:sp>
                <p:nvSpPr>
                  <p:cNvPr id="38031" name="Rectangle 95"/>
                  <p:cNvSpPr>
                    <a:spLocks noChangeArrowheads="1"/>
                  </p:cNvSpPr>
                  <p:nvPr/>
                </p:nvSpPr>
                <p:spPr bwMode="auto">
                  <a:xfrm rot="5400000">
                    <a:off x="648" y="1887"/>
                    <a:ext cx="673" cy="2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32" name="Rectangle 96"/>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33" name="Rectangle 97"/>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7999" name="Group 98"/>
                <p:cNvGrpSpPr>
                  <a:grpSpLocks/>
                </p:cNvGrpSpPr>
                <p:nvPr/>
              </p:nvGrpSpPr>
              <p:grpSpPr bwMode="auto">
                <a:xfrm>
                  <a:off x="3972" y="527"/>
                  <a:ext cx="27" cy="814"/>
                  <a:chOff x="971" y="1548"/>
                  <a:chExt cx="27" cy="689"/>
                </a:xfrm>
              </p:grpSpPr>
              <p:sp>
                <p:nvSpPr>
                  <p:cNvPr id="38028" name="Rectangle 99"/>
                  <p:cNvSpPr>
                    <a:spLocks noChangeArrowheads="1"/>
                  </p:cNvSpPr>
                  <p:nvPr/>
                </p:nvSpPr>
                <p:spPr bwMode="auto">
                  <a:xfrm rot="5400000">
                    <a:off x="648" y="1887"/>
                    <a:ext cx="675"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29" name="Rectangle 100"/>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30" name="Rectangle 101"/>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0" name="Group 102"/>
                <p:cNvGrpSpPr>
                  <a:grpSpLocks/>
                </p:cNvGrpSpPr>
                <p:nvPr/>
              </p:nvGrpSpPr>
              <p:grpSpPr bwMode="auto">
                <a:xfrm>
                  <a:off x="4016" y="557"/>
                  <a:ext cx="25" cy="820"/>
                  <a:chOff x="971" y="1548"/>
                  <a:chExt cx="27" cy="689"/>
                </a:xfrm>
              </p:grpSpPr>
              <p:sp>
                <p:nvSpPr>
                  <p:cNvPr id="38025" name="Rectangle 103"/>
                  <p:cNvSpPr>
                    <a:spLocks noChangeArrowheads="1"/>
                  </p:cNvSpPr>
                  <p:nvPr/>
                </p:nvSpPr>
                <p:spPr bwMode="auto">
                  <a:xfrm rot="5400000">
                    <a:off x="649" y="1885"/>
                    <a:ext cx="673"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26" name="Rectangle 104"/>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27" name="Rectangle 105"/>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1" name="Group 106"/>
                <p:cNvGrpSpPr>
                  <a:grpSpLocks/>
                </p:cNvGrpSpPr>
                <p:nvPr/>
              </p:nvGrpSpPr>
              <p:grpSpPr bwMode="auto">
                <a:xfrm>
                  <a:off x="4028" y="619"/>
                  <a:ext cx="27" cy="814"/>
                  <a:chOff x="971" y="1548"/>
                  <a:chExt cx="27" cy="689"/>
                </a:xfrm>
              </p:grpSpPr>
              <p:sp>
                <p:nvSpPr>
                  <p:cNvPr id="38022" name="Rectangle 107"/>
                  <p:cNvSpPr>
                    <a:spLocks noChangeArrowheads="1"/>
                  </p:cNvSpPr>
                  <p:nvPr/>
                </p:nvSpPr>
                <p:spPr bwMode="auto">
                  <a:xfrm rot="5400000">
                    <a:off x="648" y="1888"/>
                    <a:ext cx="671"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23" name="Rectangle 108"/>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24" name="Rectangle 109"/>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2" name="Group 110"/>
                <p:cNvGrpSpPr>
                  <a:grpSpLocks/>
                </p:cNvGrpSpPr>
                <p:nvPr/>
              </p:nvGrpSpPr>
              <p:grpSpPr bwMode="auto">
                <a:xfrm>
                  <a:off x="4136" y="571"/>
                  <a:ext cx="25" cy="820"/>
                  <a:chOff x="971" y="1548"/>
                  <a:chExt cx="27" cy="689"/>
                </a:xfrm>
              </p:grpSpPr>
              <p:sp>
                <p:nvSpPr>
                  <p:cNvPr id="38019" name="Rectangle 111"/>
                  <p:cNvSpPr>
                    <a:spLocks noChangeArrowheads="1"/>
                  </p:cNvSpPr>
                  <p:nvPr/>
                </p:nvSpPr>
                <p:spPr bwMode="auto">
                  <a:xfrm rot="5400000">
                    <a:off x="649" y="1886"/>
                    <a:ext cx="673" cy="2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20" name="Rectangle 112"/>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21" name="Rectangle 113"/>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3" name="Group 114"/>
                <p:cNvGrpSpPr>
                  <a:grpSpLocks/>
                </p:cNvGrpSpPr>
                <p:nvPr/>
              </p:nvGrpSpPr>
              <p:grpSpPr bwMode="auto">
                <a:xfrm>
                  <a:off x="4160" y="643"/>
                  <a:ext cx="25" cy="820"/>
                  <a:chOff x="971" y="1548"/>
                  <a:chExt cx="27" cy="689"/>
                </a:xfrm>
              </p:grpSpPr>
              <p:sp>
                <p:nvSpPr>
                  <p:cNvPr id="38016" name="Rectangle 115"/>
                  <p:cNvSpPr>
                    <a:spLocks noChangeArrowheads="1"/>
                  </p:cNvSpPr>
                  <p:nvPr/>
                </p:nvSpPr>
                <p:spPr bwMode="auto">
                  <a:xfrm rot="5400000">
                    <a:off x="648" y="1887"/>
                    <a:ext cx="673" cy="2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17" name="Rectangle 116"/>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18" name="Rectangle 117"/>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4" name="Group 118"/>
                <p:cNvGrpSpPr>
                  <a:grpSpLocks/>
                </p:cNvGrpSpPr>
                <p:nvPr/>
              </p:nvGrpSpPr>
              <p:grpSpPr bwMode="auto">
                <a:xfrm>
                  <a:off x="4196" y="627"/>
                  <a:ext cx="27" cy="814"/>
                  <a:chOff x="971" y="1548"/>
                  <a:chExt cx="27" cy="689"/>
                </a:xfrm>
              </p:grpSpPr>
              <p:sp>
                <p:nvSpPr>
                  <p:cNvPr id="38013" name="Rectangle 119"/>
                  <p:cNvSpPr>
                    <a:spLocks noChangeArrowheads="1"/>
                  </p:cNvSpPr>
                  <p:nvPr/>
                </p:nvSpPr>
                <p:spPr bwMode="auto">
                  <a:xfrm rot="5400000">
                    <a:off x="648" y="1885"/>
                    <a:ext cx="671"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14" name="Rectangle 120"/>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15" name="Rectangle 121"/>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5" name="Group 122"/>
                <p:cNvGrpSpPr>
                  <a:grpSpLocks/>
                </p:cNvGrpSpPr>
                <p:nvPr/>
              </p:nvGrpSpPr>
              <p:grpSpPr bwMode="auto">
                <a:xfrm>
                  <a:off x="4228" y="591"/>
                  <a:ext cx="25" cy="821"/>
                  <a:chOff x="971" y="1548"/>
                  <a:chExt cx="27" cy="689"/>
                </a:xfrm>
              </p:grpSpPr>
              <p:sp>
                <p:nvSpPr>
                  <p:cNvPr id="38010" name="Rectangle 123"/>
                  <p:cNvSpPr>
                    <a:spLocks noChangeArrowheads="1"/>
                  </p:cNvSpPr>
                  <p:nvPr/>
                </p:nvSpPr>
                <p:spPr bwMode="auto">
                  <a:xfrm rot="5400000">
                    <a:off x="648" y="1885"/>
                    <a:ext cx="673" cy="29"/>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11" name="Rectangle 124"/>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12" name="Rectangle 125"/>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nvGrpSpPr>
                <p:cNvPr id="38006" name="Group 126"/>
                <p:cNvGrpSpPr>
                  <a:grpSpLocks/>
                </p:cNvGrpSpPr>
                <p:nvPr/>
              </p:nvGrpSpPr>
              <p:grpSpPr bwMode="auto">
                <a:xfrm>
                  <a:off x="4268" y="575"/>
                  <a:ext cx="27" cy="814"/>
                  <a:chOff x="971" y="1548"/>
                  <a:chExt cx="27" cy="689"/>
                </a:xfrm>
              </p:grpSpPr>
              <p:sp>
                <p:nvSpPr>
                  <p:cNvPr id="38007" name="Rectangle 127"/>
                  <p:cNvSpPr>
                    <a:spLocks noChangeArrowheads="1"/>
                  </p:cNvSpPr>
                  <p:nvPr/>
                </p:nvSpPr>
                <p:spPr bwMode="auto">
                  <a:xfrm rot="5400000">
                    <a:off x="647" y="1888"/>
                    <a:ext cx="675"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rot="10800000" vert="eaVert" wrap="none" anchor="ctr"/>
                  <a:lstStyle/>
                  <a:p>
                    <a:pPr algn="ctr"/>
                    <a:endParaRPr lang="en-US" sz="2800"/>
                  </a:p>
                </p:txBody>
              </p:sp>
              <p:sp>
                <p:nvSpPr>
                  <p:cNvPr id="38008" name="Rectangle 128"/>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rot="10800000" vert="eaVert" wrap="none" anchor="ctr"/>
                  <a:lstStyle/>
                  <a:p>
                    <a:pPr algn="ctr"/>
                    <a:endParaRPr lang="en-GB" sz="2800"/>
                  </a:p>
                </p:txBody>
              </p:sp>
              <p:sp>
                <p:nvSpPr>
                  <p:cNvPr id="38009" name="Rectangle 129"/>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rot="10800000" vert="eaVert" wrap="none" anchor="ctr"/>
                  <a:lstStyle/>
                  <a:p>
                    <a:pPr algn="ctr"/>
                    <a:endParaRPr lang="en-GB" sz="2800"/>
                  </a:p>
                </p:txBody>
              </p:sp>
            </p:grpSp>
          </p:grpSp>
        </p:grpSp>
      </p:grpSp>
      <p:grpSp>
        <p:nvGrpSpPr>
          <p:cNvPr id="276" name="Group 805"/>
          <p:cNvGrpSpPr>
            <a:grpSpLocks/>
          </p:cNvGrpSpPr>
          <p:nvPr/>
        </p:nvGrpSpPr>
        <p:grpSpPr bwMode="auto">
          <a:xfrm>
            <a:off x="7307263" y="1638300"/>
            <a:ext cx="409575" cy="3417888"/>
            <a:chOff x="4601" y="779"/>
            <a:chExt cx="258" cy="2153"/>
          </a:xfrm>
        </p:grpSpPr>
        <p:sp>
          <p:nvSpPr>
            <p:cNvPr id="37953" name="Text Box 132"/>
            <p:cNvSpPr txBox="1">
              <a:spLocks noChangeArrowheads="1"/>
            </p:cNvSpPr>
            <p:nvPr/>
          </p:nvSpPr>
          <p:spPr bwMode="auto">
            <a:xfrm>
              <a:off x="4603" y="2797"/>
              <a:ext cx="170"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800" b="1"/>
                <a:t>5’</a:t>
              </a:r>
            </a:p>
          </p:txBody>
        </p:sp>
        <p:sp>
          <p:nvSpPr>
            <p:cNvPr id="37954" name="Text Box 146"/>
            <p:cNvSpPr txBox="1">
              <a:spLocks noChangeArrowheads="1"/>
            </p:cNvSpPr>
            <p:nvPr/>
          </p:nvSpPr>
          <p:spPr bwMode="auto">
            <a:xfrm>
              <a:off x="4689" y="779"/>
              <a:ext cx="170"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800" b="1"/>
                <a:t>5’</a:t>
              </a:r>
            </a:p>
          </p:txBody>
        </p:sp>
        <p:sp>
          <p:nvSpPr>
            <p:cNvPr id="37955" name="Text Box 147"/>
            <p:cNvSpPr txBox="1">
              <a:spLocks noChangeArrowheads="1"/>
            </p:cNvSpPr>
            <p:nvPr/>
          </p:nvSpPr>
          <p:spPr bwMode="auto">
            <a:xfrm>
              <a:off x="4601" y="779"/>
              <a:ext cx="170"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GB" sz="800" b="1"/>
                <a:t>3’</a:t>
              </a:r>
            </a:p>
          </p:txBody>
        </p:sp>
        <p:grpSp>
          <p:nvGrpSpPr>
            <p:cNvPr id="37956" name="Group 768"/>
            <p:cNvGrpSpPr>
              <a:grpSpLocks/>
            </p:cNvGrpSpPr>
            <p:nvPr/>
          </p:nvGrpSpPr>
          <p:grpSpPr bwMode="auto">
            <a:xfrm>
              <a:off x="4661" y="892"/>
              <a:ext cx="63" cy="1932"/>
              <a:chOff x="4661" y="800"/>
              <a:chExt cx="63" cy="1932"/>
            </a:xfrm>
          </p:grpSpPr>
          <p:grpSp>
            <p:nvGrpSpPr>
              <p:cNvPr id="37957" name="Group 149"/>
              <p:cNvGrpSpPr>
                <a:grpSpLocks/>
              </p:cNvGrpSpPr>
              <p:nvPr/>
            </p:nvGrpSpPr>
            <p:grpSpPr bwMode="auto">
              <a:xfrm rot="5400000">
                <a:off x="4278" y="2011"/>
                <a:ext cx="829" cy="63"/>
                <a:chOff x="504" y="2072"/>
                <a:chExt cx="1920" cy="152"/>
              </a:xfrm>
            </p:grpSpPr>
            <p:grpSp>
              <p:nvGrpSpPr>
                <p:cNvPr id="37978" name="Group 150"/>
                <p:cNvGrpSpPr>
                  <a:grpSpLocks/>
                </p:cNvGrpSpPr>
                <p:nvPr/>
              </p:nvGrpSpPr>
              <p:grpSpPr bwMode="auto">
                <a:xfrm>
                  <a:off x="1784" y="2072"/>
                  <a:ext cx="640" cy="152"/>
                  <a:chOff x="464" y="2072"/>
                  <a:chExt cx="640" cy="152"/>
                </a:xfrm>
              </p:grpSpPr>
              <p:sp>
                <p:nvSpPr>
                  <p:cNvPr id="37989" name="Oval 151"/>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90" name="Oval 152"/>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91" name="Oval 153"/>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92" name="Oval 15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7979" name="Group 155"/>
                <p:cNvGrpSpPr>
                  <a:grpSpLocks/>
                </p:cNvGrpSpPr>
                <p:nvPr/>
              </p:nvGrpSpPr>
              <p:grpSpPr bwMode="auto">
                <a:xfrm>
                  <a:off x="504" y="2072"/>
                  <a:ext cx="640" cy="152"/>
                  <a:chOff x="464" y="2072"/>
                  <a:chExt cx="640" cy="152"/>
                </a:xfrm>
              </p:grpSpPr>
              <p:sp>
                <p:nvSpPr>
                  <p:cNvPr id="37985" name="Oval 156"/>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6" name="Oval 157"/>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7" name="Oval 158"/>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8" name="Oval 159"/>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7980" name="Group 160"/>
                <p:cNvGrpSpPr>
                  <a:grpSpLocks/>
                </p:cNvGrpSpPr>
                <p:nvPr/>
              </p:nvGrpSpPr>
              <p:grpSpPr bwMode="auto">
                <a:xfrm>
                  <a:off x="1144" y="2072"/>
                  <a:ext cx="640" cy="152"/>
                  <a:chOff x="464" y="2072"/>
                  <a:chExt cx="640" cy="152"/>
                </a:xfrm>
              </p:grpSpPr>
              <p:sp>
                <p:nvSpPr>
                  <p:cNvPr id="37981" name="Oval 161"/>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2" name="Oval 162"/>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3" name="Oval 163"/>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84" name="Oval 16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grpSp>
          </p:grpSp>
          <p:grpSp>
            <p:nvGrpSpPr>
              <p:cNvPr id="37958" name="Group 165"/>
              <p:cNvGrpSpPr>
                <a:grpSpLocks/>
              </p:cNvGrpSpPr>
              <p:nvPr/>
            </p:nvGrpSpPr>
            <p:grpSpPr bwMode="auto">
              <a:xfrm rot="5400000">
                <a:off x="4555" y="1458"/>
                <a:ext cx="276" cy="63"/>
                <a:chOff x="464" y="2072"/>
                <a:chExt cx="640" cy="152"/>
              </a:xfrm>
            </p:grpSpPr>
            <p:sp>
              <p:nvSpPr>
                <p:cNvPr id="37974" name="Oval 166"/>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5" name="Oval 167"/>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6" name="Oval 168"/>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7" name="Oval 169"/>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7959" name="Group 170"/>
              <p:cNvGrpSpPr>
                <a:grpSpLocks/>
              </p:cNvGrpSpPr>
              <p:nvPr/>
            </p:nvGrpSpPr>
            <p:grpSpPr bwMode="auto">
              <a:xfrm rot="5400000">
                <a:off x="4555" y="906"/>
                <a:ext cx="276" cy="63"/>
                <a:chOff x="464" y="2072"/>
                <a:chExt cx="640" cy="152"/>
              </a:xfrm>
            </p:grpSpPr>
            <p:sp>
              <p:nvSpPr>
                <p:cNvPr id="37970" name="Oval 171"/>
                <p:cNvSpPr>
                  <a:spLocks noChangeArrowheads="1"/>
                </p:cNvSpPr>
                <p:nvPr/>
              </p:nvSpPr>
              <p:spPr bwMode="auto">
                <a:xfrm>
                  <a:off x="94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1" name="Oval 172"/>
                <p:cNvSpPr>
                  <a:spLocks noChangeArrowheads="1"/>
                </p:cNvSpPr>
                <p:nvPr/>
              </p:nvSpPr>
              <p:spPr bwMode="auto">
                <a:xfrm>
                  <a:off x="78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2" name="Oval 173"/>
                <p:cNvSpPr>
                  <a:spLocks noChangeArrowheads="1"/>
                </p:cNvSpPr>
                <p:nvPr/>
              </p:nvSpPr>
              <p:spPr bwMode="auto">
                <a:xfrm>
                  <a:off x="62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73" name="Oval 174"/>
                <p:cNvSpPr>
                  <a:spLocks noChangeArrowheads="1"/>
                </p:cNvSpPr>
                <p:nvPr/>
              </p:nvSpPr>
              <p:spPr bwMode="auto">
                <a:xfrm>
                  <a:off x="46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7960" name="Group 175"/>
              <p:cNvGrpSpPr>
                <a:grpSpLocks/>
              </p:cNvGrpSpPr>
              <p:nvPr/>
            </p:nvGrpSpPr>
            <p:grpSpPr bwMode="auto">
              <a:xfrm rot="5400000">
                <a:off x="4555" y="1182"/>
                <a:ext cx="276" cy="63"/>
                <a:chOff x="464" y="2072"/>
                <a:chExt cx="640" cy="152"/>
              </a:xfrm>
            </p:grpSpPr>
            <p:sp>
              <p:nvSpPr>
                <p:cNvPr id="37966" name="Oval 176"/>
                <p:cNvSpPr>
                  <a:spLocks noChangeArrowheads="1"/>
                </p:cNvSpPr>
                <p:nvPr/>
              </p:nvSpPr>
              <p:spPr bwMode="auto">
                <a:xfrm>
                  <a:off x="94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67" name="Oval 177"/>
                <p:cNvSpPr>
                  <a:spLocks noChangeArrowheads="1"/>
                </p:cNvSpPr>
                <p:nvPr/>
              </p:nvSpPr>
              <p:spPr bwMode="auto">
                <a:xfrm>
                  <a:off x="78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68" name="Oval 178"/>
                <p:cNvSpPr>
                  <a:spLocks noChangeArrowheads="1"/>
                </p:cNvSpPr>
                <p:nvPr/>
              </p:nvSpPr>
              <p:spPr bwMode="auto">
                <a:xfrm>
                  <a:off x="62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sp>
              <p:nvSpPr>
                <p:cNvPr id="37969" name="Oval 179"/>
                <p:cNvSpPr>
                  <a:spLocks noChangeArrowheads="1"/>
                </p:cNvSpPr>
                <p:nvPr/>
              </p:nvSpPr>
              <p:spPr bwMode="auto">
                <a:xfrm>
                  <a:off x="464" y="2072"/>
                  <a:ext cx="160" cy="152"/>
                </a:xfrm>
                <a:prstGeom prst="ellipse">
                  <a:avLst/>
                </a:prstGeom>
                <a:solidFill>
                  <a:schemeClr val="folHlink"/>
                </a:solidFill>
                <a:ln w="9525">
                  <a:solidFill>
                    <a:schemeClr val="tx1"/>
                  </a:solidFill>
                  <a:round/>
                  <a:headEnd/>
                  <a:tailEnd/>
                </a:ln>
              </p:spPr>
              <p:txBody>
                <a:bodyPr rot="10800000" vert="eaVert" wrap="none" lIns="91435" tIns="45718" rIns="91435" bIns="45718" anchor="ctr"/>
                <a:lstStyle/>
                <a:p>
                  <a:pPr algn="ctr"/>
                  <a:endParaRPr lang="en-GB" sz="2800"/>
                </a:p>
              </p:txBody>
            </p:sp>
          </p:grpSp>
          <p:grpSp>
            <p:nvGrpSpPr>
              <p:cNvPr id="37961" name="Group 180"/>
              <p:cNvGrpSpPr>
                <a:grpSpLocks/>
              </p:cNvGrpSpPr>
              <p:nvPr/>
            </p:nvGrpSpPr>
            <p:grpSpPr bwMode="auto">
              <a:xfrm rot="5400000">
                <a:off x="4555" y="2562"/>
                <a:ext cx="276" cy="63"/>
                <a:chOff x="464" y="2072"/>
                <a:chExt cx="640" cy="152"/>
              </a:xfrm>
            </p:grpSpPr>
            <p:sp>
              <p:nvSpPr>
                <p:cNvPr id="37962" name="Oval 181"/>
                <p:cNvSpPr>
                  <a:spLocks noChangeArrowheads="1"/>
                </p:cNvSpPr>
                <p:nvPr/>
              </p:nvSpPr>
              <p:spPr bwMode="auto">
                <a:xfrm>
                  <a:off x="944" y="2072"/>
                  <a:ext cx="160" cy="152"/>
                </a:xfrm>
                <a:prstGeom prst="ellipse">
                  <a:avLst/>
                </a:prstGeom>
                <a:solidFill>
                  <a:srgbClr val="FFFFFF"/>
                </a:solidFill>
                <a:ln w="9525" cap="rnd">
                  <a:solidFill>
                    <a:schemeClr val="tx1"/>
                  </a:solidFill>
                  <a:prstDash val="sysDot"/>
                  <a:round/>
                  <a:headEnd/>
                  <a:tailEnd/>
                </a:ln>
              </p:spPr>
              <p:txBody>
                <a:bodyPr rot="10800000" vert="eaVert" wrap="none" lIns="91435" tIns="45718" rIns="91435" bIns="45718" anchor="ctr"/>
                <a:lstStyle/>
                <a:p>
                  <a:pPr algn="ctr"/>
                  <a:endParaRPr lang="en-GB" sz="2800"/>
                </a:p>
              </p:txBody>
            </p:sp>
            <p:sp>
              <p:nvSpPr>
                <p:cNvPr id="37963" name="Oval 182"/>
                <p:cNvSpPr>
                  <a:spLocks noChangeArrowheads="1"/>
                </p:cNvSpPr>
                <p:nvPr/>
              </p:nvSpPr>
              <p:spPr bwMode="auto">
                <a:xfrm>
                  <a:off x="784" y="2072"/>
                  <a:ext cx="160" cy="152"/>
                </a:xfrm>
                <a:prstGeom prst="ellipse">
                  <a:avLst/>
                </a:prstGeom>
                <a:solidFill>
                  <a:srgbClr val="EAEAEA"/>
                </a:solidFill>
                <a:ln w="9525">
                  <a:solidFill>
                    <a:schemeClr val="tx1"/>
                  </a:solidFill>
                  <a:prstDash val="sysDot"/>
                  <a:round/>
                  <a:headEnd/>
                  <a:tailEnd/>
                </a:ln>
              </p:spPr>
              <p:txBody>
                <a:bodyPr rot="10800000" vert="eaVert" wrap="none" lIns="91435" tIns="45718" rIns="91435" bIns="45718" anchor="ctr"/>
                <a:lstStyle/>
                <a:p>
                  <a:pPr algn="ctr"/>
                  <a:endParaRPr lang="en-GB" sz="2800"/>
                </a:p>
              </p:txBody>
            </p:sp>
            <p:sp>
              <p:nvSpPr>
                <p:cNvPr id="37964" name="Oval 183"/>
                <p:cNvSpPr>
                  <a:spLocks noChangeArrowheads="1"/>
                </p:cNvSpPr>
                <p:nvPr/>
              </p:nvSpPr>
              <p:spPr bwMode="auto">
                <a:xfrm>
                  <a:off x="624" y="2072"/>
                  <a:ext cx="160" cy="152"/>
                </a:xfrm>
                <a:prstGeom prst="ellipse">
                  <a:avLst/>
                </a:prstGeom>
                <a:solidFill>
                  <a:srgbClr val="DDDDDD"/>
                </a:solidFill>
                <a:ln w="9525">
                  <a:solidFill>
                    <a:schemeClr val="tx1"/>
                  </a:solidFill>
                  <a:prstDash val="sysDot"/>
                  <a:round/>
                  <a:headEnd/>
                  <a:tailEnd/>
                </a:ln>
              </p:spPr>
              <p:txBody>
                <a:bodyPr rot="10800000" vert="eaVert" wrap="none" lIns="91435" tIns="45718" rIns="91435" bIns="45718" anchor="ctr"/>
                <a:lstStyle/>
                <a:p>
                  <a:pPr algn="ctr"/>
                  <a:endParaRPr lang="en-GB" sz="2800"/>
                </a:p>
              </p:txBody>
            </p:sp>
            <p:sp>
              <p:nvSpPr>
                <p:cNvPr id="37965" name="Oval 18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rot="10800000" vert="eaVert" wrap="none" lIns="91435" tIns="45718" rIns="91435" bIns="45718" anchor="ctr"/>
                <a:lstStyle/>
                <a:p>
                  <a:pPr algn="ctr"/>
                  <a:endParaRPr lang="en-GB" sz="2800"/>
                </a:p>
              </p:txBody>
            </p:sp>
          </p:grpSp>
        </p:grpSp>
      </p:grpSp>
      <p:sp>
        <p:nvSpPr>
          <p:cNvPr id="317" name="Oval 807"/>
          <p:cNvSpPr>
            <a:spLocks noChangeArrowheads="1"/>
          </p:cNvSpPr>
          <p:nvPr/>
        </p:nvSpPr>
        <p:spPr bwMode="auto">
          <a:xfrm rot="5400000">
            <a:off x="7539038" y="2700338"/>
            <a:ext cx="92075" cy="92075"/>
          </a:xfrm>
          <a:prstGeom prst="ellipse">
            <a:avLst/>
          </a:prstGeom>
          <a:solidFill>
            <a:schemeClr val="hlink"/>
          </a:solidFill>
          <a:ln w="9525">
            <a:solidFill>
              <a:schemeClr val="tx1"/>
            </a:solidFill>
            <a:round/>
            <a:headEnd/>
            <a:tailEnd/>
          </a:ln>
        </p:spPr>
        <p:txBody>
          <a:bodyPr rot="10800000" vert="eaVert" wrap="none" anchor="ctr"/>
          <a:lstStyle/>
          <a:p>
            <a:pPr algn="ctr"/>
            <a:r>
              <a:rPr lang="en-US" sz="800"/>
              <a:t>T</a:t>
            </a:r>
          </a:p>
        </p:txBody>
      </p:sp>
      <p:grpSp>
        <p:nvGrpSpPr>
          <p:cNvPr id="318" name="Group 858"/>
          <p:cNvGrpSpPr>
            <a:grpSpLocks/>
          </p:cNvGrpSpPr>
          <p:nvPr/>
        </p:nvGrpSpPr>
        <p:grpSpPr bwMode="auto">
          <a:xfrm>
            <a:off x="7526338" y="2797175"/>
            <a:ext cx="119062" cy="2095500"/>
            <a:chOff x="1476" y="1787"/>
            <a:chExt cx="130" cy="2277"/>
          </a:xfrm>
        </p:grpSpPr>
        <p:sp>
          <p:nvSpPr>
            <p:cNvPr id="37929" name="Oval 859"/>
            <p:cNvSpPr>
              <a:spLocks noChangeArrowheads="1"/>
            </p:cNvSpPr>
            <p:nvPr/>
          </p:nvSpPr>
          <p:spPr bwMode="auto">
            <a:xfrm rot="5400000">
              <a:off x="1480" y="1783"/>
              <a:ext cx="121" cy="129"/>
            </a:xfrm>
            <a:prstGeom prst="ellipse">
              <a:avLst/>
            </a:prstGeom>
            <a:solidFill>
              <a:schemeClr val="accent2"/>
            </a:solidFill>
            <a:ln w="9525">
              <a:solidFill>
                <a:schemeClr val="tx1"/>
              </a:solidFill>
              <a:round/>
              <a:headEnd/>
              <a:tailEnd/>
            </a:ln>
          </p:spPr>
          <p:txBody>
            <a:bodyPr rot="10800000" vert="eaVert" wrap="none" anchor="ctr"/>
            <a:lstStyle/>
            <a:p>
              <a:pPr algn="ctr"/>
              <a:r>
                <a:rPr lang="en-US" sz="800">
                  <a:solidFill>
                    <a:schemeClr val="bg1"/>
                  </a:solidFill>
                </a:rPr>
                <a:t>G</a:t>
              </a:r>
            </a:p>
          </p:txBody>
        </p:sp>
        <p:sp>
          <p:nvSpPr>
            <p:cNvPr id="37930" name="Oval 860"/>
            <p:cNvSpPr>
              <a:spLocks noChangeArrowheads="1"/>
            </p:cNvSpPr>
            <p:nvPr/>
          </p:nvSpPr>
          <p:spPr bwMode="auto">
            <a:xfrm rot="5400000">
              <a:off x="1480" y="1902"/>
              <a:ext cx="121" cy="129"/>
            </a:xfrm>
            <a:prstGeom prst="ellipse">
              <a:avLst/>
            </a:prstGeom>
            <a:solidFill>
              <a:schemeClr val="hlink"/>
            </a:solidFill>
            <a:ln w="9525">
              <a:solidFill>
                <a:schemeClr val="tx1"/>
              </a:solidFill>
              <a:round/>
              <a:headEnd/>
              <a:tailEnd/>
            </a:ln>
          </p:spPr>
          <p:txBody>
            <a:bodyPr rot="10800000" vert="eaVert" wrap="none" anchor="ctr"/>
            <a:lstStyle/>
            <a:p>
              <a:pPr algn="ctr"/>
              <a:r>
                <a:rPr lang="en-US" sz="800"/>
                <a:t>T</a:t>
              </a:r>
            </a:p>
          </p:txBody>
        </p:sp>
        <p:sp>
          <p:nvSpPr>
            <p:cNvPr id="37931" name="Oval 861"/>
            <p:cNvSpPr>
              <a:spLocks noChangeArrowheads="1"/>
            </p:cNvSpPr>
            <p:nvPr/>
          </p:nvSpPr>
          <p:spPr bwMode="auto">
            <a:xfrm rot="5400000">
              <a:off x="1480" y="2021"/>
              <a:ext cx="121" cy="129"/>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32" name="Oval 862"/>
            <p:cNvSpPr>
              <a:spLocks noChangeArrowheads="1"/>
            </p:cNvSpPr>
            <p:nvPr/>
          </p:nvSpPr>
          <p:spPr bwMode="auto">
            <a:xfrm rot="5400000">
              <a:off x="1480" y="2140"/>
              <a:ext cx="121" cy="129"/>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33" name="Oval 863"/>
            <p:cNvSpPr>
              <a:spLocks noChangeArrowheads="1"/>
            </p:cNvSpPr>
            <p:nvPr/>
          </p:nvSpPr>
          <p:spPr bwMode="auto">
            <a:xfrm rot="5400000">
              <a:off x="1480" y="2259"/>
              <a:ext cx="121" cy="129"/>
            </a:xfrm>
            <a:prstGeom prst="ellipse">
              <a:avLst/>
            </a:prstGeom>
            <a:solidFill>
              <a:schemeClr val="accent2"/>
            </a:solidFill>
            <a:ln w="9525">
              <a:solidFill>
                <a:schemeClr val="tx1"/>
              </a:solidFill>
              <a:round/>
              <a:headEnd/>
              <a:tailEnd/>
            </a:ln>
          </p:spPr>
          <p:txBody>
            <a:bodyPr rot="10800000" vert="eaVert" wrap="none" anchor="ctr"/>
            <a:lstStyle/>
            <a:p>
              <a:pPr algn="ctr"/>
              <a:r>
                <a:rPr lang="en-US" sz="800">
                  <a:solidFill>
                    <a:schemeClr val="bg1"/>
                  </a:solidFill>
                </a:rPr>
                <a:t>G</a:t>
              </a:r>
            </a:p>
          </p:txBody>
        </p:sp>
        <p:sp>
          <p:nvSpPr>
            <p:cNvPr id="37934" name="Oval 864"/>
            <p:cNvSpPr>
              <a:spLocks noChangeArrowheads="1"/>
            </p:cNvSpPr>
            <p:nvPr/>
          </p:nvSpPr>
          <p:spPr bwMode="auto">
            <a:xfrm rot="5400000">
              <a:off x="1480" y="2378"/>
              <a:ext cx="121" cy="129"/>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35" name="Oval 865"/>
            <p:cNvSpPr>
              <a:spLocks noChangeArrowheads="1"/>
            </p:cNvSpPr>
            <p:nvPr/>
          </p:nvSpPr>
          <p:spPr bwMode="auto">
            <a:xfrm rot="5400000">
              <a:off x="1480" y="2497"/>
              <a:ext cx="121" cy="129"/>
            </a:xfrm>
            <a:prstGeom prst="ellipse">
              <a:avLst/>
            </a:prstGeom>
            <a:solidFill>
              <a:schemeClr val="hlink"/>
            </a:solidFill>
            <a:ln w="9525">
              <a:solidFill>
                <a:schemeClr val="tx1"/>
              </a:solidFill>
              <a:round/>
              <a:headEnd/>
              <a:tailEnd/>
            </a:ln>
          </p:spPr>
          <p:txBody>
            <a:bodyPr rot="10800000" vert="eaVert" wrap="none" anchor="ctr"/>
            <a:lstStyle/>
            <a:p>
              <a:pPr algn="ctr"/>
              <a:r>
                <a:rPr lang="en-US" sz="800"/>
                <a:t>T</a:t>
              </a:r>
            </a:p>
          </p:txBody>
        </p:sp>
        <p:sp>
          <p:nvSpPr>
            <p:cNvPr id="37936" name="Oval 866"/>
            <p:cNvSpPr>
              <a:spLocks noChangeArrowheads="1"/>
            </p:cNvSpPr>
            <p:nvPr/>
          </p:nvSpPr>
          <p:spPr bwMode="auto">
            <a:xfrm rot="5400000">
              <a:off x="1480" y="2615"/>
              <a:ext cx="121" cy="129"/>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37" name="Oval 867"/>
            <p:cNvSpPr>
              <a:spLocks noChangeArrowheads="1"/>
            </p:cNvSpPr>
            <p:nvPr/>
          </p:nvSpPr>
          <p:spPr bwMode="auto">
            <a:xfrm rot="5400000">
              <a:off x="1480" y="2734"/>
              <a:ext cx="121" cy="129"/>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38" name="Oval 868"/>
            <p:cNvSpPr>
              <a:spLocks noChangeArrowheads="1"/>
            </p:cNvSpPr>
            <p:nvPr/>
          </p:nvSpPr>
          <p:spPr bwMode="auto">
            <a:xfrm rot="5400000">
              <a:off x="1480" y="2853"/>
              <a:ext cx="121" cy="129"/>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39" name="Oval 869"/>
            <p:cNvSpPr>
              <a:spLocks noChangeArrowheads="1"/>
            </p:cNvSpPr>
            <p:nvPr/>
          </p:nvSpPr>
          <p:spPr bwMode="auto">
            <a:xfrm rot="5400000">
              <a:off x="1480" y="2972"/>
              <a:ext cx="121" cy="129"/>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40" name="Oval 870"/>
            <p:cNvSpPr>
              <a:spLocks noChangeArrowheads="1"/>
            </p:cNvSpPr>
            <p:nvPr/>
          </p:nvSpPr>
          <p:spPr bwMode="auto">
            <a:xfrm rot="5400000">
              <a:off x="1480" y="3091"/>
              <a:ext cx="121" cy="129"/>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41" name="Oval 871"/>
            <p:cNvSpPr>
              <a:spLocks noChangeArrowheads="1"/>
            </p:cNvSpPr>
            <p:nvPr/>
          </p:nvSpPr>
          <p:spPr bwMode="auto">
            <a:xfrm rot="5400000">
              <a:off x="1480" y="3210"/>
              <a:ext cx="121" cy="129"/>
            </a:xfrm>
            <a:prstGeom prst="ellipse">
              <a:avLst/>
            </a:prstGeom>
            <a:solidFill>
              <a:schemeClr val="accent2"/>
            </a:solidFill>
            <a:ln w="9525">
              <a:solidFill>
                <a:schemeClr val="tx1"/>
              </a:solidFill>
              <a:round/>
              <a:headEnd/>
              <a:tailEnd/>
            </a:ln>
          </p:spPr>
          <p:txBody>
            <a:bodyPr rot="10800000" vert="eaVert" wrap="none" anchor="ctr"/>
            <a:lstStyle/>
            <a:p>
              <a:pPr algn="ctr"/>
              <a:r>
                <a:rPr lang="en-US" sz="800">
                  <a:solidFill>
                    <a:schemeClr val="bg1"/>
                  </a:solidFill>
                </a:rPr>
                <a:t>G</a:t>
              </a:r>
            </a:p>
          </p:txBody>
        </p:sp>
        <p:sp>
          <p:nvSpPr>
            <p:cNvPr id="37942" name="Oval 872"/>
            <p:cNvSpPr>
              <a:spLocks noChangeArrowheads="1"/>
            </p:cNvSpPr>
            <p:nvPr/>
          </p:nvSpPr>
          <p:spPr bwMode="auto">
            <a:xfrm rot="5400000">
              <a:off x="1480" y="3329"/>
              <a:ext cx="121" cy="129"/>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43" name="Oval 873"/>
            <p:cNvSpPr>
              <a:spLocks noChangeArrowheads="1"/>
            </p:cNvSpPr>
            <p:nvPr/>
          </p:nvSpPr>
          <p:spPr bwMode="auto">
            <a:xfrm rot="5400000">
              <a:off x="1480" y="3447"/>
              <a:ext cx="121" cy="129"/>
            </a:xfrm>
            <a:prstGeom prst="ellipse">
              <a:avLst/>
            </a:prstGeom>
            <a:solidFill>
              <a:schemeClr val="hlink"/>
            </a:solidFill>
            <a:ln w="9525">
              <a:solidFill>
                <a:schemeClr val="tx1"/>
              </a:solidFill>
              <a:round/>
              <a:headEnd/>
              <a:tailEnd/>
            </a:ln>
          </p:spPr>
          <p:txBody>
            <a:bodyPr rot="10800000" vert="eaVert" wrap="none" anchor="ctr"/>
            <a:lstStyle/>
            <a:p>
              <a:pPr algn="ctr"/>
              <a:r>
                <a:rPr lang="en-US" sz="800"/>
                <a:t>T</a:t>
              </a:r>
            </a:p>
          </p:txBody>
        </p:sp>
        <p:grpSp>
          <p:nvGrpSpPr>
            <p:cNvPr id="37944" name="Group 874"/>
            <p:cNvGrpSpPr>
              <a:grpSpLocks/>
            </p:cNvGrpSpPr>
            <p:nvPr/>
          </p:nvGrpSpPr>
          <p:grpSpPr bwMode="auto">
            <a:xfrm>
              <a:off x="1476" y="3569"/>
              <a:ext cx="130" cy="495"/>
              <a:chOff x="1476" y="3573"/>
              <a:chExt cx="129" cy="491"/>
            </a:xfrm>
          </p:grpSpPr>
          <p:sp>
            <p:nvSpPr>
              <p:cNvPr id="37945" name="Oval 875"/>
              <p:cNvSpPr>
                <a:spLocks noChangeArrowheads="1"/>
              </p:cNvSpPr>
              <p:nvPr/>
            </p:nvSpPr>
            <p:spPr bwMode="auto">
              <a:xfrm rot="5400000">
                <a:off x="1480" y="3569"/>
                <a:ext cx="120" cy="128"/>
              </a:xfrm>
              <a:prstGeom prst="ellipse">
                <a:avLst/>
              </a:prstGeom>
              <a:solidFill>
                <a:schemeClr val="folHlink"/>
              </a:solidFill>
              <a:ln w="9525">
                <a:solidFill>
                  <a:schemeClr val="tx1"/>
                </a:solidFill>
                <a:round/>
                <a:headEnd/>
                <a:tailEnd/>
              </a:ln>
            </p:spPr>
            <p:txBody>
              <a:bodyPr rot="10800000" vert="eaVert" wrap="none" anchor="ctr"/>
              <a:lstStyle/>
              <a:p>
                <a:pPr algn="ctr"/>
                <a:r>
                  <a:rPr lang="en-US" sz="800">
                    <a:solidFill>
                      <a:schemeClr val="bg1"/>
                    </a:solidFill>
                  </a:rPr>
                  <a:t>C</a:t>
                </a:r>
              </a:p>
            </p:txBody>
          </p:sp>
          <p:sp>
            <p:nvSpPr>
              <p:cNvPr id="37946" name="Oval 876"/>
              <p:cNvSpPr>
                <a:spLocks noChangeArrowheads="1"/>
              </p:cNvSpPr>
              <p:nvPr/>
            </p:nvSpPr>
            <p:spPr bwMode="auto">
              <a:xfrm rot="5400000">
                <a:off x="1480" y="3694"/>
                <a:ext cx="120" cy="128"/>
              </a:xfrm>
              <a:prstGeom prst="ellipse">
                <a:avLst/>
              </a:prstGeom>
              <a:solidFill>
                <a:schemeClr val="accent2"/>
              </a:solidFill>
              <a:ln w="9525">
                <a:solidFill>
                  <a:schemeClr val="tx1"/>
                </a:solidFill>
                <a:round/>
                <a:headEnd/>
                <a:tailEnd/>
              </a:ln>
            </p:spPr>
            <p:txBody>
              <a:bodyPr rot="10800000" vert="eaVert" wrap="none" anchor="ctr"/>
              <a:lstStyle/>
              <a:p>
                <a:pPr algn="ctr"/>
                <a:r>
                  <a:rPr lang="en-US" sz="800">
                    <a:solidFill>
                      <a:schemeClr val="bg1"/>
                    </a:solidFill>
                  </a:rPr>
                  <a:t>G</a:t>
                </a:r>
              </a:p>
            </p:txBody>
          </p:sp>
          <p:sp>
            <p:nvSpPr>
              <p:cNvPr id="37947" name="Oval 877"/>
              <p:cNvSpPr>
                <a:spLocks noChangeArrowheads="1"/>
              </p:cNvSpPr>
              <p:nvPr/>
            </p:nvSpPr>
            <p:spPr bwMode="auto">
              <a:xfrm rot="5400000">
                <a:off x="1480" y="3820"/>
                <a:ext cx="120" cy="128"/>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48" name="Oval 878"/>
              <p:cNvSpPr>
                <a:spLocks noChangeArrowheads="1"/>
              </p:cNvSpPr>
              <p:nvPr/>
            </p:nvSpPr>
            <p:spPr bwMode="auto">
              <a:xfrm rot="5400000">
                <a:off x="1480" y="3940"/>
                <a:ext cx="120" cy="128"/>
              </a:xfrm>
              <a:prstGeom prst="ellipse">
                <a:avLst/>
              </a:prstGeom>
              <a:solidFill>
                <a:schemeClr val="accent1"/>
              </a:solidFill>
              <a:ln w="9525">
                <a:solidFill>
                  <a:schemeClr val="tx1"/>
                </a:solidFill>
                <a:round/>
                <a:headEnd/>
                <a:tailEnd/>
              </a:ln>
            </p:spPr>
            <p:txBody>
              <a:bodyPr rot="10800000" vert="eaVert" wrap="none" anchor="ctr"/>
              <a:lstStyle/>
              <a:p>
                <a:pPr algn="ctr"/>
                <a:r>
                  <a:rPr lang="en-US" sz="800">
                    <a:solidFill>
                      <a:schemeClr val="bg1"/>
                    </a:solidFill>
                  </a:rPr>
                  <a:t>A</a:t>
                </a:r>
              </a:p>
            </p:txBody>
          </p:sp>
          <p:sp>
            <p:nvSpPr>
              <p:cNvPr id="37949" name="Oval 879"/>
              <p:cNvSpPr>
                <a:spLocks noChangeArrowheads="1"/>
              </p:cNvSpPr>
              <p:nvPr/>
            </p:nvSpPr>
            <p:spPr bwMode="auto">
              <a:xfrm rot="5400000">
                <a:off x="1481" y="3939"/>
                <a:ext cx="120" cy="129"/>
              </a:xfrm>
              <a:prstGeom prst="ellipse">
                <a:avLst/>
              </a:prstGeom>
              <a:solidFill>
                <a:srgbClr val="DDDDDD">
                  <a:alpha val="79999"/>
                </a:srgbClr>
              </a:solidFill>
              <a:ln>
                <a:noFill/>
              </a:ln>
              <a:extLst>
                <a:ext uri="{91240B29-F687-4f45-9708-019B960494DF}">
                  <a14:hiddenLine xmlns:a14="http://schemas.microsoft.com/office/drawing/2010/main" xmlns="" w="9525">
                    <a:solidFill>
                      <a:srgbClr val="000000"/>
                    </a:solidFill>
                    <a:prstDash val="sysDot"/>
                    <a:round/>
                    <a:headEnd/>
                    <a:tailEnd/>
                  </a14:hiddenLine>
                </a:ext>
              </a:extLst>
            </p:spPr>
            <p:txBody>
              <a:bodyPr wrap="none" anchor="ctr"/>
              <a:lstStyle/>
              <a:p>
                <a:endParaRPr lang="en-GB"/>
              </a:p>
            </p:txBody>
          </p:sp>
          <p:sp>
            <p:nvSpPr>
              <p:cNvPr id="37950" name="Oval 880"/>
              <p:cNvSpPr>
                <a:spLocks noChangeArrowheads="1"/>
              </p:cNvSpPr>
              <p:nvPr/>
            </p:nvSpPr>
            <p:spPr bwMode="auto">
              <a:xfrm rot="5400000">
                <a:off x="1481" y="3819"/>
                <a:ext cx="120" cy="129"/>
              </a:xfrm>
              <a:prstGeom prst="ellipse">
                <a:avLst/>
              </a:prstGeom>
              <a:solidFill>
                <a:srgbClr val="DDDDDD">
                  <a:alpha val="79999"/>
                </a:srgbClr>
              </a:solidFill>
              <a:ln>
                <a:noFill/>
              </a:ln>
              <a:extLst>
                <a:ext uri="{91240B29-F687-4f45-9708-019B960494DF}">
                  <a14:hiddenLine xmlns:a14="http://schemas.microsoft.com/office/drawing/2010/main" xmlns="" w="9525">
                    <a:solidFill>
                      <a:srgbClr val="000000"/>
                    </a:solidFill>
                    <a:prstDash val="sysDot"/>
                    <a:round/>
                    <a:headEnd/>
                    <a:tailEnd/>
                  </a14:hiddenLine>
                </a:ext>
              </a:extLst>
            </p:spPr>
            <p:txBody>
              <a:bodyPr wrap="none" anchor="ctr"/>
              <a:lstStyle/>
              <a:p>
                <a:endParaRPr lang="en-GB"/>
              </a:p>
            </p:txBody>
          </p:sp>
          <p:sp>
            <p:nvSpPr>
              <p:cNvPr id="37951" name="Oval 881"/>
              <p:cNvSpPr>
                <a:spLocks noChangeArrowheads="1"/>
              </p:cNvSpPr>
              <p:nvPr/>
            </p:nvSpPr>
            <p:spPr bwMode="auto">
              <a:xfrm rot="5400000">
                <a:off x="1481" y="3699"/>
                <a:ext cx="120" cy="129"/>
              </a:xfrm>
              <a:prstGeom prst="ellipse">
                <a:avLst/>
              </a:prstGeom>
              <a:solidFill>
                <a:srgbClr val="DDDDDD">
                  <a:alpha val="79999"/>
                </a:srgbClr>
              </a:solidFill>
              <a:ln>
                <a:noFill/>
              </a:ln>
              <a:extLst>
                <a:ext uri="{91240B29-F687-4f45-9708-019B960494DF}">
                  <a14:hiddenLine xmlns:a14="http://schemas.microsoft.com/office/drawing/2010/main" xmlns="" w="9525">
                    <a:solidFill>
                      <a:srgbClr val="000000"/>
                    </a:solidFill>
                    <a:prstDash val="sysDot"/>
                    <a:round/>
                    <a:headEnd/>
                    <a:tailEnd/>
                  </a14:hiddenLine>
                </a:ext>
              </a:extLst>
            </p:spPr>
            <p:txBody>
              <a:bodyPr wrap="none" anchor="ctr"/>
              <a:lstStyle/>
              <a:p>
                <a:endParaRPr lang="en-GB"/>
              </a:p>
            </p:txBody>
          </p:sp>
          <p:sp>
            <p:nvSpPr>
              <p:cNvPr id="37952" name="Oval 882"/>
              <p:cNvSpPr>
                <a:spLocks noChangeArrowheads="1"/>
              </p:cNvSpPr>
              <p:nvPr/>
            </p:nvSpPr>
            <p:spPr bwMode="auto">
              <a:xfrm rot="5400000">
                <a:off x="1481" y="3573"/>
                <a:ext cx="120" cy="129"/>
              </a:xfrm>
              <a:prstGeom prst="ellipse">
                <a:avLst/>
              </a:prstGeom>
              <a:solidFill>
                <a:srgbClr val="DDDDDD">
                  <a:alpha val="79999"/>
                </a:srgbClr>
              </a:solidFill>
              <a:ln>
                <a:noFill/>
              </a:ln>
              <a:extLst>
                <a:ext uri="{91240B29-F687-4f45-9708-019B960494DF}">
                  <a14:hiddenLine xmlns:a14="http://schemas.microsoft.com/office/drawing/2010/main" xmlns="" w="9525">
                    <a:solidFill>
                      <a:srgbClr val="000000"/>
                    </a:solidFill>
                    <a:prstDash val="sysDot"/>
                    <a:round/>
                    <a:headEnd/>
                    <a:tailEnd/>
                  </a14:hiddenLine>
                </a:ext>
              </a:extLst>
            </p:spPr>
            <p:txBody>
              <a:bodyPr wrap="none" anchor="ctr"/>
              <a:lstStyle/>
              <a:p>
                <a:endParaRPr lang="en-GB"/>
              </a:p>
            </p:txBody>
          </p:sp>
        </p:grpSp>
      </p:grpSp>
      <p:sp>
        <p:nvSpPr>
          <p:cNvPr id="37928" name="Slide Number Placeholder 3"/>
          <p:cNvSpPr txBox="1">
            <a:spLocks/>
          </p:cNvSpPr>
          <p:nvPr/>
        </p:nvSpPr>
        <p:spPr bwMode="auto">
          <a:xfrm>
            <a:off x="6997700" y="6478588"/>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fld id="{E894096F-BFCA-2C44-AD02-E423F48875D7}" type="slidenum">
              <a:rPr lang="en-US" sz="1200">
                <a:solidFill>
                  <a:srgbClr val="898989"/>
                </a:solidFill>
                <a:latin typeface="Arial Narrow" charset="0"/>
                <a:cs typeface="Arial Narrow" charset="0"/>
              </a:rPr>
              <a:pPr algn="r" eaLnBrk="1" hangingPunct="1"/>
              <a:t>11</a:t>
            </a:fld>
            <a:endParaRPr lang="en-US" sz="1200">
              <a:solidFill>
                <a:srgbClr val="898989"/>
              </a:solidFill>
              <a:latin typeface="Arial Narrow" charset="0"/>
              <a:cs typeface="Arial Narrow" charset="0"/>
            </a:endParaRPr>
          </a:p>
        </p:txBody>
      </p:sp>
      <p:sp>
        <p:nvSpPr>
          <p:cNvPr id="2" name="TextBox 1"/>
          <p:cNvSpPr txBox="1"/>
          <p:nvPr/>
        </p:nvSpPr>
        <p:spPr>
          <a:xfrm>
            <a:off x="526" y="6592470"/>
            <a:ext cx="1326624" cy="261610"/>
          </a:xfrm>
          <a:prstGeom prst="rect">
            <a:avLst/>
          </a:prstGeom>
          <a:noFill/>
        </p:spPr>
        <p:txBody>
          <a:bodyPr wrap="none" rtlCol="0">
            <a:spAutoFit/>
          </a:bodyPr>
          <a:lstStyle/>
          <a:p>
            <a:r>
              <a:rPr lang="en-US" sz="1100" dirty="0">
                <a:latin typeface="Arial"/>
                <a:cs typeface="Arial"/>
              </a:rPr>
              <a:t>Alvaro Hernandez</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107"/>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wipe(right)">
                                      <p:cBhvr>
                                        <p:cTn id="23" dur="500"/>
                                        <p:tgtEl>
                                          <p:spTgt spid="118"/>
                                        </p:tgtEl>
                                      </p:cBhvr>
                                    </p:animEffect>
                                  </p:childTnLst>
                                </p:cTn>
                              </p:par>
                              <p:par>
                                <p:cTn id="24" presetID="22" presetClass="entr" presetSubtype="2" fill="hold" nodeType="withEffect">
                                  <p:stCondLst>
                                    <p:cond delay="0"/>
                                  </p:stCondLst>
                                  <p:childTnLst>
                                    <p:set>
                                      <p:cBhvr>
                                        <p:cTn id="25" dur="1" fill="hold">
                                          <p:stCondLst>
                                            <p:cond delay="0"/>
                                          </p:stCondLst>
                                        </p:cTn>
                                        <p:tgtEl>
                                          <p:spTgt spid="173"/>
                                        </p:tgtEl>
                                        <p:attrNameLst>
                                          <p:attrName>style.visibility</p:attrName>
                                        </p:attrNameLst>
                                      </p:cBhvr>
                                      <p:to>
                                        <p:strVal val="visible"/>
                                      </p:to>
                                    </p:set>
                                    <p:animEffect transition="in" filter="wipe(right)">
                                      <p:cBhvr>
                                        <p:cTn id="26" dur="500"/>
                                        <p:tgtEl>
                                          <p:spTgt spid="173"/>
                                        </p:tgtEl>
                                      </p:cBhvr>
                                    </p:animEffect>
                                  </p:childTnLst>
                                </p:cTn>
                              </p:par>
                              <p:par>
                                <p:cTn id="27" presetID="1" presetClass="entr" presetSubtype="0"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1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7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wipe(left)">
                                      <p:cBhvr>
                                        <p:cTn id="47" dur="500"/>
                                        <p:tgtEl>
                                          <p:spTgt spid="97"/>
                                        </p:tgtEl>
                                      </p:cBhvr>
                                    </p:animEffect>
                                  </p:childTnLst>
                                </p:cTn>
                              </p:par>
                              <p:par>
                                <p:cTn id="48" presetID="1"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1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22" presetClass="entr" presetSubtype="4"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500"/>
                                        <p:tgtEl>
                                          <p:spTgt spid="24"/>
                                        </p:tgtEl>
                                      </p:cBhvr>
                                    </p:animEffec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up)">
                                      <p:cBhvr>
                                        <p:cTn id="74" dur="500"/>
                                        <p:tgtEl>
                                          <p:spTgt spid="31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22" presetClass="entr" presetSubtype="8"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wipe(left)">
                                      <p:cBhvr>
                                        <p:cTn id="81" dur="500"/>
                                        <p:tgtEl>
                                          <p:spTgt spid="67"/>
                                        </p:tgtEl>
                                      </p:cBhvr>
                                    </p:animEffect>
                                  </p:childTnLst>
                                </p:cTn>
                              </p:par>
                              <p:par>
                                <p:cTn id="82" presetID="1" presetClass="entr" presetSubtype="0" fill="hold" nodeType="withEffect">
                                  <p:stCondLst>
                                    <p:cond delay="0"/>
                                  </p:stCondLst>
                                  <p:childTnLst>
                                    <p:set>
                                      <p:cBhvr>
                                        <p:cTn id="83"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7" grpId="0" animBg="1"/>
      <p:bldP spid="98" grpId="0" animBg="1"/>
      <p:bldP spid="116" grpId="0" animBg="1"/>
      <p:bldP spid="117" grpId="0" animBg="1"/>
      <p:bldP spid="141" grpId="0" animBg="1"/>
      <p:bldP spid="3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pic>
        <p:nvPicPr>
          <p:cNvPr id="38914" name="Picture 6"/>
          <p:cNvPicPr>
            <a:picLocks noChangeAspect="1"/>
          </p:cNvPicPr>
          <p:nvPr/>
        </p:nvPicPr>
        <p:blipFill>
          <a:blip r:embed="rId2">
            <a:extLst>
              <a:ext uri="{28A0092B-C50C-407E-A947-70E740481C1C}">
                <a14:useLocalDpi xmlns:a14="http://schemas.microsoft.com/office/drawing/2010/main" val="0"/>
              </a:ext>
            </a:extLst>
          </a:blip>
          <a:srcRect t="40247" r="54787" b="14569"/>
          <a:stretch>
            <a:fillRect/>
          </a:stretch>
        </p:blipFill>
        <p:spPr bwMode="auto">
          <a:xfrm>
            <a:off x="0" y="1325563"/>
            <a:ext cx="4175125" cy="530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Elbow Connector 8"/>
          <p:cNvCxnSpPr>
            <a:stCxn id="38914" idx="2"/>
            <a:endCxn id="38918" idx="0"/>
          </p:cNvCxnSpPr>
          <p:nvPr/>
        </p:nvCxnSpPr>
        <p:spPr>
          <a:xfrm rot="5400000" flipH="1" flipV="1">
            <a:off x="2641600" y="2474913"/>
            <a:ext cx="3598863" cy="4706937"/>
          </a:xfrm>
          <a:prstGeom prst="bentConnector5">
            <a:avLst>
              <a:gd name="adj1" fmla="val -3667"/>
              <a:gd name="adj2" fmla="val 50000"/>
              <a:gd name="adj3" fmla="val 106353"/>
            </a:avLst>
          </a:prstGeom>
          <a:ln>
            <a:solidFill>
              <a:schemeClr val="tx1">
                <a:lumMod val="85000"/>
                <a:lumOff val="1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38916" name="Group 2"/>
          <p:cNvGrpSpPr>
            <a:grpSpLocks/>
          </p:cNvGrpSpPr>
          <p:nvPr/>
        </p:nvGrpSpPr>
        <p:grpSpPr bwMode="auto">
          <a:xfrm>
            <a:off x="4706938" y="3028950"/>
            <a:ext cx="4176712" cy="1373188"/>
            <a:chOff x="4707460" y="3029204"/>
            <a:chExt cx="4175482" cy="1373207"/>
          </a:xfrm>
        </p:grpSpPr>
        <p:pic>
          <p:nvPicPr>
            <p:cNvPr id="38918" name="Picture 7"/>
            <p:cNvPicPr>
              <a:picLocks noChangeAspect="1"/>
            </p:cNvPicPr>
            <p:nvPr/>
          </p:nvPicPr>
          <p:blipFill>
            <a:blip r:embed="rId2">
              <a:extLst>
                <a:ext uri="{28A0092B-C50C-407E-A947-70E740481C1C}">
                  <a14:useLocalDpi xmlns:a14="http://schemas.microsoft.com/office/drawing/2010/main" val="0"/>
                </a:ext>
              </a:extLst>
            </a:blip>
            <a:srcRect t="88298" r="54787"/>
            <a:stretch>
              <a:fillRect/>
            </a:stretch>
          </p:blipFill>
          <p:spPr bwMode="auto">
            <a:xfrm>
              <a:off x="4707460" y="3029205"/>
              <a:ext cx="4175482" cy="1373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6821387" y="3029204"/>
              <a:ext cx="220597" cy="2159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grpSp>
      <p:sp>
        <p:nvSpPr>
          <p:cNvPr id="38917" name="TextBox 10"/>
          <p:cNvSpPr txBox="1">
            <a:spLocks noChangeArrowheads="1"/>
          </p:cNvSpPr>
          <p:nvPr/>
        </p:nvSpPr>
        <p:spPr bwMode="auto">
          <a:xfrm>
            <a:off x="2427288" y="1287463"/>
            <a:ext cx="42894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a:solidFill>
                  <a:srgbClr val="000000"/>
                </a:solidFill>
                <a:latin typeface="Arial" charset="0"/>
              </a:rPr>
              <a:t>From RNA -&gt; sequence data</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4797425"/>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0850" indent="-450850" fontAlgn="auto">
              <a:lnSpc>
                <a:spcPct val="120000"/>
              </a:lnSpc>
              <a:spcBef>
                <a:spcPts val="1200"/>
              </a:spcBef>
              <a:spcAft>
                <a:spcPts val="1200"/>
              </a:spcAft>
              <a:buFont typeface="+mj-lt"/>
              <a:buAutoNum type="arabicPeriod"/>
              <a:defRPr/>
            </a:pPr>
            <a:r>
              <a:rPr lang="en-US" sz="2400" dirty="0">
                <a:solidFill>
                  <a:prstClr val="white">
                    <a:lumMod val="50000"/>
                  </a:prstClr>
                </a:solidFill>
                <a:latin typeface="Arial"/>
              </a:rPr>
              <a:t>Getting the RNA-Seq data: from RNA -&gt; Sequence data</a:t>
            </a:r>
          </a:p>
          <a:p>
            <a:pPr marL="450850" indent="-450850" fontAlgn="auto">
              <a:lnSpc>
                <a:spcPct val="120000"/>
              </a:lnSpc>
              <a:spcBef>
                <a:spcPts val="1200"/>
              </a:spcBef>
              <a:spcAft>
                <a:spcPts val="1200"/>
              </a:spcAft>
              <a:buFont typeface="+mj-lt"/>
              <a:buAutoNum type="arabicPeriod"/>
              <a:defRPr/>
            </a:pPr>
            <a:r>
              <a:rPr lang="en-US" sz="2400" dirty="0">
                <a:solidFill>
                  <a:srgbClr val="000000"/>
                </a:solidFill>
                <a:latin typeface="Arial"/>
              </a:rPr>
              <a:t>Experimental and Practical considerations</a:t>
            </a:r>
          </a:p>
          <a:p>
            <a:pPr marL="450850" indent="-450850" fontAlgn="auto">
              <a:lnSpc>
                <a:spcPct val="120000"/>
              </a:lnSpc>
              <a:spcBef>
                <a:spcPts val="1200"/>
              </a:spcBef>
              <a:spcAft>
                <a:spcPts val="1200"/>
              </a:spcAft>
              <a:buFont typeface="+mj-lt"/>
              <a:buAutoNum type="arabicPeriod"/>
              <a:defRPr/>
            </a:pPr>
            <a:r>
              <a:rPr lang="en-US" sz="2400" dirty="0">
                <a:solidFill>
                  <a:prstClr val="white">
                    <a:lumMod val="50000"/>
                  </a:prstClr>
                </a:solidFill>
                <a:latin typeface="Arial"/>
              </a:rPr>
              <a:t>Transcriptomic analysis methods and tools</a:t>
            </a:r>
          </a:p>
          <a:p>
            <a:pPr marL="914400" lvl="1" indent="-457200" fontAlgn="auto">
              <a:lnSpc>
                <a:spcPct val="120000"/>
              </a:lnSpc>
              <a:spcBef>
                <a:spcPts val="1200"/>
              </a:spcBef>
              <a:spcAft>
                <a:spcPts val="1200"/>
              </a:spcAft>
              <a:buFont typeface="+mj-lt"/>
              <a:buAutoNum type="alphaLcPeriod"/>
              <a:defRPr/>
            </a:pPr>
            <a:r>
              <a:rPr lang="en-US" sz="2400" dirty="0">
                <a:solidFill>
                  <a:prstClr val="white">
                    <a:lumMod val="50000"/>
                  </a:prstClr>
                </a:solidFill>
                <a:latin typeface="Arial"/>
              </a:rPr>
              <a:t>Assemblies</a:t>
            </a:r>
          </a:p>
          <a:p>
            <a:pPr marL="914400" lvl="1" indent="-457200" fontAlgn="auto">
              <a:lnSpc>
                <a:spcPct val="120000"/>
              </a:lnSpc>
              <a:spcBef>
                <a:spcPts val="1200"/>
              </a:spcBef>
              <a:spcAft>
                <a:spcPts val="1200"/>
              </a:spcAft>
              <a:buFont typeface="+mj-lt"/>
              <a:buAutoNum type="alphaLcPeriod"/>
              <a:defRPr/>
            </a:pPr>
            <a:r>
              <a:rPr lang="en-US" sz="2400" dirty="0">
                <a:solidFill>
                  <a:prstClr val="white">
                    <a:lumMod val="50000"/>
                  </a:prstClr>
                </a:solidFill>
                <a:latin typeface="Arial"/>
              </a:rPr>
              <a:t>Differential Gene expression</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4638675"/>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2"/>
              <a:defRPr/>
            </a:pPr>
            <a:r>
              <a:rPr lang="en-US" sz="2400" dirty="0">
                <a:solidFill>
                  <a:srgbClr val="000000"/>
                </a:solidFill>
                <a:latin typeface="Arial"/>
              </a:rPr>
              <a:t>Experimental and Practical considerations</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Arial"/>
              </a:rPr>
              <a:t>Experimental Design</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Arial"/>
              </a:rPr>
              <a:t>Poly(A) enrichment or ribosomal RNA depletion?</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Single-end or Paired end?</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Insert size for paired-end data?</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Stranded or not?</a:t>
            </a:r>
            <a:endParaRPr lang="en-US" dirty="0">
              <a:solidFill>
                <a:prstClr val="black"/>
              </a:solidFill>
              <a:latin typeface="Arial"/>
            </a:endParaRP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How much sequencing data to collect?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
        <p:nvSpPr>
          <p:cNvPr id="5" name="TextBox 4"/>
          <p:cNvSpPr txBox="1">
            <a:spLocks noChangeArrowheads="1"/>
          </p:cNvSpPr>
          <p:nvPr/>
        </p:nvSpPr>
        <p:spPr bwMode="auto">
          <a:xfrm>
            <a:off x="457200" y="2276475"/>
            <a:ext cx="8229600" cy="298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Experimental design</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Technical replicates: Illumina has low technical variation unlike microarrays, hence technical replicates are unnecessary.</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Batch effects are still a problem, try and sequence everything for a given experiment at the same time (different flow cells are usually okay). If you are preparing the libraries, try to be consistent and make them simultaneously</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Biological replicates, are absolutely essential for your experiment to have any statistical power. Have at least 3.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5">
                                            <p:txEl>
                                              <p:pRg st="1" end="1"/>
                                            </p:txEl>
                                          </p:spTgt>
                                        </p:tgtEl>
                                        <p:attrNameLst>
                                          <p:attrName>style.opacity</p:attrName>
                                        </p:attrNameLst>
                                      </p:cBhvr>
                                      <p:to>
                                        <p:strVal val="0.5"/>
                                      </p:to>
                                    </p:set>
                                    <p:animEffect filter="image" prLst="opacity: 0.5">
                                      <p:cBhvr rctx="IE">
                                        <p:cTn id="9" dur="indefinite"/>
                                        <p:tgtEl>
                                          <p:spTgt spid="5">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childTnLst>
                                </p:cTn>
                              </p:par>
                              <p:par>
                                <p:cTn id="14" presetID="9" presetClass="emph" presetSubtype="0" nodeType="withEffect">
                                  <p:stCondLst>
                                    <p:cond delay="0"/>
                                  </p:stCondLst>
                                  <p:childTnLst>
                                    <p:set>
                                      <p:cBhvr rctx="PPT">
                                        <p:cTn id="15" dur="indefinite"/>
                                        <p:tgtEl>
                                          <p:spTgt spid="5">
                                            <p:txEl>
                                              <p:pRg st="2" end="2"/>
                                            </p:txEl>
                                          </p:spTgt>
                                        </p:tgtEl>
                                        <p:attrNameLst>
                                          <p:attrName>style.opacity</p:attrName>
                                        </p:attrNameLst>
                                      </p:cBhvr>
                                      <p:to>
                                        <p:strVal val="0.5"/>
                                      </p:to>
                                    </p:set>
                                    <p:animEffect filter="image" prLst="opacity: 0.5">
                                      <p:cBhvr rctx="IE">
                                        <p:cTn id="16"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
        <p:nvSpPr>
          <p:cNvPr id="5" name="TextBox 4"/>
          <p:cNvSpPr txBox="1">
            <a:spLocks noChangeArrowheads="1"/>
          </p:cNvSpPr>
          <p:nvPr/>
        </p:nvSpPr>
        <p:spPr bwMode="auto">
          <a:xfrm>
            <a:off x="457200" y="2276475"/>
            <a:ext cx="8229600" cy="253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Experimental design </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For transcriptome assembly, RNA can be pooled from various sources to ensure the most robust transcriptome. Pooling can also be done after sequencing, prior to entering the data into an assembler. </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For differential gene expression, pooling RNA from multiple biological replicates is usually not advisable; only do so if you have multiple pools from each experimental condition.</a:t>
            </a:r>
          </a:p>
        </p:txBody>
      </p:sp>
      <p:sp>
        <p:nvSpPr>
          <p:cNvPr id="44035" name="TextBox 5"/>
          <p:cNvSpPr txBox="1">
            <a:spLocks noChangeArrowheads="1"/>
          </p:cNvSpPr>
          <p:nvPr/>
        </p:nvSpPr>
        <p:spPr bwMode="auto">
          <a:xfrm>
            <a:off x="1781175" y="5702300"/>
            <a:ext cx="1841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solidFill>
                <a:srgbClr val="000000"/>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5">
                                            <p:txEl>
                                              <p:pRg st="1" end="1"/>
                                            </p:txEl>
                                          </p:spTgt>
                                        </p:tgtEl>
                                        <p:attrNameLst>
                                          <p:attrName>style.opacity</p:attrName>
                                        </p:attrNameLst>
                                      </p:cBhvr>
                                      <p:to>
                                        <p:strVal val="0.5"/>
                                      </p:to>
                                    </p:set>
                                    <p:animEffect filter="image" prLst="opacity: 0.5">
                                      <p:cBhvr rctx="IE">
                                        <p:cTn id="9" dur="indefinite"/>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
        <p:nvSpPr>
          <p:cNvPr id="7" name="TextBox 6"/>
          <p:cNvSpPr txBox="1"/>
          <p:nvPr/>
        </p:nvSpPr>
        <p:spPr>
          <a:xfrm>
            <a:off x="457200" y="2276475"/>
            <a:ext cx="8229600" cy="4852988"/>
          </a:xfrm>
          <a:prstGeom prst="rect">
            <a:avLst/>
          </a:prstGeom>
          <a:noFill/>
        </p:spPr>
        <p:txBody>
          <a:bodyPr>
            <a:spAutoFit/>
          </a:bodyPr>
          <a:lstStyle/>
          <a:p>
            <a:pPr fontAlgn="auto">
              <a:lnSpc>
                <a:spcPct val="120000"/>
              </a:lnSpc>
              <a:spcBef>
                <a:spcPts val="600"/>
              </a:spcBef>
              <a:spcAft>
                <a:spcPts val="600"/>
              </a:spcAft>
              <a:defRPr/>
            </a:pPr>
            <a:r>
              <a:rPr lang="en-US" sz="2000" dirty="0">
                <a:solidFill>
                  <a:prstClr val="black"/>
                </a:solidFill>
                <a:latin typeface=""/>
                <a:cs typeface=""/>
              </a:rPr>
              <a:t>Poly(A) enrichment or ribosomal RNA depletion?</a:t>
            </a:r>
          </a:p>
          <a:p>
            <a:pPr marL="346075" lvl="1" fontAlgn="auto">
              <a:lnSpc>
                <a:spcPct val="120000"/>
              </a:lnSpc>
              <a:spcBef>
                <a:spcPts val="600"/>
              </a:spcBef>
              <a:spcAft>
                <a:spcPts val="600"/>
              </a:spcAft>
              <a:defRPr/>
            </a:pPr>
            <a:r>
              <a:rPr lang="en-US" sz="1600" dirty="0">
                <a:solidFill>
                  <a:prstClr val="black"/>
                </a:solidFill>
                <a:latin typeface=""/>
                <a:cs typeface=""/>
              </a:rPr>
              <a:t>Depends on which RNA entities you are interested in…</a:t>
            </a:r>
          </a:p>
          <a:p>
            <a:pPr marL="742950" lvl="1" indent="-285750" fontAlgn="auto">
              <a:lnSpc>
                <a:spcPct val="120000"/>
              </a:lnSpc>
              <a:spcBef>
                <a:spcPts val="600"/>
              </a:spcBef>
              <a:spcAft>
                <a:spcPts val="600"/>
              </a:spcAft>
              <a:buFont typeface="Wingdings" charset="2"/>
              <a:buChar char="²"/>
              <a:defRPr/>
            </a:pPr>
            <a:r>
              <a:rPr lang="en-US" sz="1600" dirty="0">
                <a:solidFill>
                  <a:prstClr val="black"/>
                </a:solidFill>
                <a:latin typeface=""/>
                <a:cs typeface=""/>
              </a:rPr>
              <a:t>For transcriptome assembly, it is best to remove all ribosomal RNA (and maybe enrich for only polyA+ transcripts)</a:t>
            </a:r>
          </a:p>
          <a:p>
            <a:pPr marL="742950" lvl="1" indent="-285750" fontAlgn="auto">
              <a:lnSpc>
                <a:spcPct val="120000"/>
              </a:lnSpc>
              <a:spcBef>
                <a:spcPts val="600"/>
              </a:spcBef>
              <a:spcAft>
                <a:spcPts val="600"/>
              </a:spcAft>
              <a:buFont typeface="Wingdings" charset="2"/>
              <a:buChar char="²"/>
              <a:defRPr/>
            </a:pPr>
            <a:r>
              <a:rPr lang="en-US" sz="1600" dirty="0">
                <a:solidFill>
                  <a:prstClr val="black"/>
                </a:solidFill>
                <a:latin typeface=""/>
                <a:cs typeface=""/>
              </a:rPr>
              <a:t>For differential gene expression, it is best to enrich for Poly(A)</a:t>
            </a:r>
          </a:p>
          <a:p>
            <a:pPr marL="1200150" lvl="2" indent="-285750" fontAlgn="auto">
              <a:lnSpc>
                <a:spcPct val="120000"/>
              </a:lnSpc>
              <a:spcBef>
                <a:spcPts val="600"/>
              </a:spcBef>
              <a:spcAft>
                <a:spcPts val="600"/>
              </a:spcAft>
              <a:buFont typeface="Wingdings" charset="2"/>
              <a:buChar char="²"/>
              <a:defRPr/>
            </a:pPr>
            <a:r>
              <a:rPr lang="en-US" sz="1600" i="1" dirty="0">
                <a:solidFill>
                  <a:prstClr val="black"/>
                </a:solidFill>
                <a:latin typeface=""/>
                <a:cs typeface=""/>
              </a:rPr>
              <a:t>EXCEPTION</a:t>
            </a:r>
            <a:r>
              <a:rPr lang="en-US" sz="1600" dirty="0">
                <a:solidFill>
                  <a:prstClr val="black"/>
                </a:solidFill>
                <a:latin typeface=""/>
                <a:cs typeface=""/>
              </a:rPr>
              <a:t> – If you are aiming to obtain information about long non-coding RNAs</a:t>
            </a:r>
          </a:p>
          <a:p>
            <a:pPr marL="742950" lvl="1" indent="-285750" fontAlgn="auto">
              <a:lnSpc>
                <a:spcPct val="120000"/>
              </a:lnSpc>
              <a:spcBef>
                <a:spcPts val="600"/>
              </a:spcBef>
              <a:spcAft>
                <a:spcPts val="600"/>
              </a:spcAft>
              <a:buFont typeface="Wingdings" charset="2"/>
              <a:buChar char="²"/>
              <a:defRPr/>
            </a:pPr>
            <a:r>
              <a:rPr lang="en-US" sz="1600" dirty="0">
                <a:solidFill>
                  <a:prstClr val="black"/>
                </a:solidFill>
                <a:latin typeface=""/>
                <a:cs typeface=""/>
              </a:rPr>
              <a:t>For metatranscriptomics, e.g. gut microbiome, it is best to remove all the host materials. Remove most of the rRNA by molecular methods prior to sequencing, and remove host mRNA by computational methods post-sequencing</a:t>
            </a:r>
          </a:p>
          <a:p>
            <a:pPr marL="742950" lvl="1" indent="-285750" fontAlgn="auto">
              <a:lnSpc>
                <a:spcPct val="120000"/>
              </a:lnSpc>
              <a:spcBef>
                <a:spcPts val="600"/>
              </a:spcBef>
              <a:spcAft>
                <a:spcPts val="600"/>
              </a:spcAft>
              <a:buFont typeface="Wingdings" charset="2"/>
              <a:buChar char="²"/>
              <a:defRPr/>
            </a:pPr>
            <a:endParaRPr lang="en-US" dirty="0">
              <a:solidFill>
                <a:prstClr val="black"/>
              </a:solidFill>
              <a:latin typeface=""/>
              <a:cs typeface=""/>
            </a:endParaRPr>
          </a:p>
          <a:p>
            <a:pPr marL="285750" indent="-285750" fontAlgn="auto">
              <a:lnSpc>
                <a:spcPct val="120000"/>
              </a:lnSpc>
              <a:spcBef>
                <a:spcPts val="600"/>
              </a:spcBef>
              <a:spcAft>
                <a:spcPts val="600"/>
              </a:spcAft>
              <a:buFont typeface="Arial"/>
              <a:buChar char="•"/>
              <a:defRPr/>
            </a:pPr>
            <a:endParaRPr lang="en-US" dirty="0">
              <a:solidFill>
                <a:prstClr val="black"/>
              </a:solidFill>
              <a:latin typeface=""/>
              <a:cs typefac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7">
                                            <p:txEl>
                                              <p:pRg st="2" end="2"/>
                                            </p:txEl>
                                          </p:spTgt>
                                        </p:tgtEl>
                                        <p:attrNameLst>
                                          <p:attrName>style.opacity</p:attrName>
                                        </p:attrNameLst>
                                      </p:cBhvr>
                                      <p:to>
                                        <p:strVal val="0.5"/>
                                      </p:to>
                                    </p:set>
                                    <p:animEffect filter="image" prLst="opacity: 0.5">
                                      <p:cBhvr rctx="IE">
                                        <p:cTn id="13" dur="indefinite"/>
                                        <p:tgtEl>
                                          <p:spTgt spid="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7">
                                            <p:txEl>
                                              <p:pRg st="3" end="3"/>
                                            </p:txEl>
                                          </p:spTgt>
                                        </p:tgtEl>
                                        <p:attrNameLst>
                                          <p:attrName>style.opacity</p:attrName>
                                        </p:attrNameLst>
                                      </p:cBhvr>
                                      <p:to>
                                        <p:strVal val="0.5"/>
                                      </p:to>
                                    </p:set>
                                    <p:animEffect filter="image" prLst="opacity: 0.5">
                                      <p:cBhvr rctx="IE">
                                        <p:cTn id="20" dur="indefinite"/>
                                        <p:tgtEl>
                                          <p:spTgt spid="7">
                                            <p:txEl>
                                              <p:pRg st="3" end="3"/>
                                            </p:txEl>
                                          </p:spTgt>
                                        </p:tgtEl>
                                      </p:cBhvr>
                                    </p:animEffect>
                                  </p:childTnLst>
                                </p:cTn>
                              </p:par>
                              <p:par>
                                <p:cTn id="21" presetID="9" presetClass="emph" presetSubtype="0" nodeType="withEffect">
                                  <p:stCondLst>
                                    <p:cond delay="0"/>
                                  </p:stCondLst>
                                  <p:childTnLst>
                                    <p:set>
                                      <p:cBhvr rctx="PPT">
                                        <p:cTn id="22" dur="indefinite"/>
                                        <p:tgtEl>
                                          <p:spTgt spid="7">
                                            <p:txEl>
                                              <p:pRg st="4" end="4"/>
                                            </p:txEl>
                                          </p:spTgt>
                                        </p:tgtEl>
                                        <p:attrNameLst>
                                          <p:attrName>style.opacity</p:attrName>
                                        </p:attrNameLst>
                                      </p:cBhvr>
                                      <p:to>
                                        <p:strVal val="0.5"/>
                                      </p:to>
                                    </p:set>
                                    <p:animEffect filter="image" prLst="opacity: 0.5">
                                      <p:cBhvr rctx="IE">
                                        <p:cTn id="23" dur="indefinite"/>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Group 1"/>
          <p:cNvGrpSpPr>
            <a:grpSpLocks/>
          </p:cNvGrpSpPr>
          <p:nvPr/>
        </p:nvGrpSpPr>
        <p:grpSpPr bwMode="auto">
          <a:xfrm>
            <a:off x="2263775" y="3595688"/>
            <a:ext cx="4616450" cy="2943225"/>
            <a:chOff x="906991" y="3430374"/>
            <a:chExt cx="4614906" cy="2943481"/>
          </a:xfrm>
        </p:grpSpPr>
        <p:sp>
          <p:nvSpPr>
            <p:cNvPr id="8" name="TextBox 7"/>
            <p:cNvSpPr txBox="1"/>
            <p:nvPr/>
          </p:nvSpPr>
          <p:spPr>
            <a:xfrm>
              <a:off x="3534924" y="3430374"/>
              <a:ext cx="1916247" cy="1001813"/>
            </a:xfrm>
            <a:prstGeom prst="rect">
              <a:avLst/>
            </a:prstGeom>
            <a:noFill/>
            <a:ln>
              <a:solidFill>
                <a:srgbClr val="000000"/>
              </a:solidFill>
            </a:ln>
          </p:spPr>
          <p:txBody>
            <a:bodyPr wrap="none">
              <a:spAutoFit/>
            </a:bodyPr>
            <a:lstStyle/>
            <a:p>
              <a:pPr fontAlgn="auto">
                <a:lnSpc>
                  <a:spcPct val="130000"/>
                </a:lnSpc>
                <a:spcBef>
                  <a:spcPts val="0"/>
                </a:spcBef>
                <a:spcAft>
                  <a:spcPts val="0"/>
                </a:spcAft>
                <a:defRPr/>
              </a:pPr>
              <a:r>
                <a:rPr lang="en-US" b="1" dirty="0">
                  <a:solidFill>
                    <a:prstClr val="black"/>
                  </a:solidFill>
                  <a:latin typeface="Arial"/>
                </a:rPr>
                <a:t>Single-end read</a:t>
              </a:r>
            </a:p>
            <a:p>
              <a:pPr fontAlgn="auto">
                <a:lnSpc>
                  <a:spcPct val="130000"/>
                </a:lnSpc>
                <a:spcBef>
                  <a:spcPts val="0"/>
                </a:spcBef>
                <a:spcAft>
                  <a:spcPts val="0"/>
                </a:spcAft>
                <a:defRPr/>
              </a:pPr>
              <a:r>
                <a:rPr lang="en-US" sz="1400" dirty="0">
                  <a:solidFill>
                    <a:prstClr val="black"/>
                  </a:solidFill>
                  <a:latin typeface="Arial"/>
                </a:rPr>
                <a:t>Read1</a:t>
              </a:r>
            </a:p>
            <a:p>
              <a:pPr fontAlgn="auto">
                <a:lnSpc>
                  <a:spcPct val="130000"/>
                </a:lnSpc>
                <a:spcBef>
                  <a:spcPts val="0"/>
                </a:spcBef>
                <a:spcAft>
                  <a:spcPts val="0"/>
                </a:spcAft>
                <a:defRPr/>
              </a:pPr>
              <a:r>
                <a:rPr lang="en-US" sz="1400" dirty="0">
                  <a:ln>
                    <a:solidFill>
                      <a:srgbClr val="0000FF"/>
                    </a:solidFill>
                  </a:ln>
                  <a:solidFill>
                    <a:srgbClr val="0000FF"/>
                  </a:solidFill>
                  <a:latin typeface="Arial"/>
                </a:rPr>
                <a:t>ATGTTCCATAAGC…</a:t>
              </a:r>
            </a:p>
          </p:txBody>
        </p:sp>
        <p:sp>
          <p:nvSpPr>
            <p:cNvPr id="9" name="TextBox 8"/>
            <p:cNvSpPr txBox="1"/>
            <p:nvPr/>
          </p:nvSpPr>
          <p:spPr>
            <a:xfrm>
              <a:off x="3464197" y="4771878"/>
              <a:ext cx="2057700" cy="1601977"/>
            </a:xfrm>
            <a:prstGeom prst="rect">
              <a:avLst/>
            </a:prstGeom>
            <a:noFill/>
            <a:ln>
              <a:solidFill>
                <a:schemeClr val="tx1"/>
              </a:solidFill>
            </a:ln>
          </p:spPr>
          <p:txBody>
            <a:bodyPr wrap="none" anchor="ctr">
              <a:spAutoFit/>
            </a:bodyPr>
            <a:lstStyle/>
            <a:p>
              <a:pPr fontAlgn="auto">
                <a:lnSpc>
                  <a:spcPct val="130000"/>
                </a:lnSpc>
                <a:spcBef>
                  <a:spcPts val="0"/>
                </a:spcBef>
                <a:spcAft>
                  <a:spcPts val="0"/>
                </a:spcAft>
                <a:defRPr/>
              </a:pPr>
              <a:r>
                <a:rPr lang="en-US" b="1" dirty="0">
                  <a:solidFill>
                    <a:prstClr val="black"/>
                  </a:solidFill>
                  <a:latin typeface="Arial"/>
                </a:rPr>
                <a:t>Paired-end reads</a:t>
              </a:r>
            </a:p>
            <a:p>
              <a:pPr fontAlgn="auto">
                <a:lnSpc>
                  <a:spcPct val="130000"/>
                </a:lnSpc>
                <a:spcBef>
                  <a:spcPts val="0"/>
                </a:spcBef>
                <a:spcAft>
                  <a:spcPts val="0"/>
                </a:spcAft>
                <a:defRPr/>
              </a:pPr>
              <a:endParaRPr lang="en-US" sz="200" dirty="0">
                <a:solidFill>
                  <a:prstClr val="black"/>
                </a:solidFill>
                <a:latin typeface="Arial"/>
              </a:endParaRPr>
            </a:p>
            <a:p>
              <a:pPr fontAlgn="auto">
                <a:lnSpc>
                  <a:spcPct val="130000"/>
                </a:lnSpc>
                <a:spcBef>
                  <a:spcPts val="0"/>
                </a:spcBef>
                <a:spcAft>
                  <a:spcPts val="0"/>
                </a:spcAft>
                <a:defRPr/>
              </a:pPr>
              <a:r>
                <a:rPr lang="en-US" sz="1400" dirty="0">
                  <a:solidFill>
                    <a:prstClr val="black"/>
                  </a:solidFill>
                  <a:latin typeface="Arial"/>
                </a:rPr>
                <a:t>Read1</a:t>
              </a:r>
            </a:p>
            <a:p>
              <a:pPr fontAlgn="auto">
                <a:lnSpc>
                  <a:spcPct val="130000"/>
                </a:lnSpc>
                <a:spcBef>
                  <a:spcPts val="0"/>
                </a:spcBef>
                <a:spcAft>
                  <a:spcPts val="0"/>
                </a:spcAft>
                <a:defRPr/>
              </a:pPr>
              <a:r>
                <a:rPr lang="en-US" sz="1400" dirty="0">
                  <a:ln>
                    <a:solidFill>
                      <a:srgbClr val="0000FF"/>
                    </a:solidFill>
                  </a:ln>
                  <a:solidFill>
                    <a:srgbClr val="0000FF"/>
                  </a:solidFill>
                  <a:latin typeface="Arial"/>
                </a:rPr>
                <a:t>ATGTTCCATAAGC…</a:t>
              </a:r>
            </a:p>
            <a:p>
              <a:pPr fontAlgn="auto">
                <a:lnSpc>
                  <a:spcPct val="130000"/>
                </a:lnSpc>
                <a:spcBef>
                  <a:spcPts val="0"/>
                </a:spcBef>
                <a:spcAft>
                  <a:spcPts val="0"/>
                </a:spcAft>
                <a:defRPr/>
              </a:pPr>
              <a:r>
                <a:rPr lang="en-US" sz="1400" dirty="0">
                  <a:solidFill>
                    <a:prstClr val="black"/>
                  </a:solidFill>
                  <a:latin typeface="Arial"/>
                </a:rPr>
                <a:t>Read2</a:t>
              </a:r>
            </a:p>
            <a:p>
              <a:pPr fontAlgn="auto">
                <a:lnSpc>
                  <a:spcPct val="130000"/>
                </a:lnSpc>
                <a:spcBef>
                  <a:spcPts val="0"/>
                </a:spcBef>
                <a:spcAft>
                  <a:spcPts val="0"/>
                </a:spcAft>
                <a:defRPr/>
              </a:pPr>
              <a:r>
                <a:rPr lang="en-US" sz="1400" dirty="0">
                  <a:ln>
                    <a:solidFill>
                      <a:srgbClr val="FF3A03"/>
                    </a:solidFill>
                  </a:ln>
                  <a:solidFill>
                    <a:srgbClr val="FF3A03"/>
                  </a:solidFill>
                  <a:latin typeface="Arial"/>
                </a:rPr>
                <a:t>CCGTAATGGCATG…</a:t>
              </a:r>
            </a:p>
          </p:txBody>
        </p:sp>
        <p:grpSp>
          <p:nvGrpSpPr>
            <p:cNvPr id="47110" name="Group 9"/>
            <p:cNvGrpSpPr>
              <a:grpSpLocks/>
            </p:cNvGrpSpPr>
            <p:nvPr/>
          </p:nvGrpSpPr>
          <p:grpSpPr bwMode="auto">
            <a:xfrm>
              <a:off x="906991" y="5572866"/>
              <a:ext cx="2394306" cy="169348"/>
              <a:chOff x="906991" y="5572866"/>
              <a:chExt cx="2394306" cy="169348"/>
            </a:xfrm>
          </p:grpSpPr>
          <p:cxnSp>
            <p:nvCxnSpPr>
              <p:cNvPr id="11" name="Straight Connector 10"/>
              <p:cNvCxnSpPr/>
              <p:nvPr/>
            </p:nvCxnSpPr>
            <p:spPr>
              <a:xfrm>
                <a:off x="906991" y="5741975"/>
                <a:ext cx="2394737" cy="0"/>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47117" name="Group 11"/>
              <p:cNvGrpSpPr>
                <a:grpSpLocks/>
              </p:cNvGrpSpPr>
              <p:nvPr/>
            </p:nvGrpSpPr>
            <p:grpSpPr bwMode="auto">
              <a:xfrm>
                <a:off x="906991" y="5572866"/>
                <a:ext cx="2394306" cy="166764"/>
                <a:chOff x="1018572" y="3956568"/>
                <a:chExt cx="2394306" cy="166764"/>
              </a:xfrm>
            </p:grpSpPr>
            <p:cxnSp>
              <p:nvCxnSpPr>
                <p:cNvPr id="13" name="Straight Connector 12"/>
                <p:cNvCxnSpPr/>
                <p:nvPr/>
              </p:nvCxnSpPr>
              <p:spPr>
                <a:xfrm>
                  <a:off x="1018572" y="3955799"/>
                  <a:ext cx="2394737" cy="0"/>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18572" y="3955799"/>
                  <a:ext cx="688745" cy="0"/>
                </a:xfrm>
                <a:prstGeom prst="line">
                  <a:avLst/>
                </a:prstGeom>
                <a:ln w="76200" cmpd="sng">
                  <a:solidFill>
                    <a:srgbClr val="0000FF"/>
                  </a:solidFill>
                  <a:roun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724564" y="4119327"/>
                  <a:ext cx="688745" cy="0"/>
                </a:xfrm>
                <a:prstGeom prst="line">
                  <a:avLst/>
                </a:prstGeom>
                <a:ln w="76200" cmpd="sng">
                  <a:solidFill>
                    <a:srgbClr val="FF3A03"/>
                  </a:solidFill>
                  <a:headEnd type="arrow" w="sm" len="sm"/>
                  <a:tailEnd type="none" w="lg" len="lg"/>
                </a:ln>
                <a:effectLst/>
              </p:spPr>
              <p:style>
                <a:lnRef idx="2">
                  <a:schemeClr val="accent1"/>
                </a:lnRef>
                <a:fillRef idx="0">
                  <a:schemeClr val="accent1"/>
                </a:fillRef>
                <a:effectRef idx="1">
                  <a:schemeClr val="accent1"/>
                </a:effectRef>
                <a:fontRef idx="minor">
                  <a:schemeClr val="tx1"/>
                </a:fontRef>
              </p:style>
            </p:cxnSp>
          </p:grpSp>
        </p:grpSp>
        <p:grpSp>
          <p:nvGrpSpPr>
            <p:cNvPr id="47111" name="Group 15"/>
            <p:cNvGrpSpPr>
              <a:grpSpLocks/>
            </p:cNvGrpSpPr>
            <p:nvPr/>
          </p:nvGrpSpPr>
          <p:grpSpPr bwMode="auto">
            <a:xfrm>
              <a:off x="906991" y="3848685"/>
              <a:ext cx="2394737" cy="189073"/>
              <a:chOff x="906991" y="3848685"/>
              <a:chExt cx="2394737" cy="189073"/>
            </a:xfrm>
          </p:grpSpPr>
          <p:cxnSp>
            <p:nvCxnSpPr>
              <p:cNvPr id="17" name="Straight Connector 16"/>
              <p:cNvCxnSpPr/>
              <p:nvPr/>
            </p:nvCxnSpPr>
            <p:spPr>
              <a:xfrm>
                <a:off x="906991" y="3847922"/>
                <a:ext cx="2394737" cy="0"/>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47113" name="Group 17"/>
              <p:cNvGrpSpPr>
                <a:grpSpLocks/>
              </p:cNvGrpSpPr>
              <p:nvPr/>
            </p:nvGrpSpPr>
            <p:grpSpPr bwMode="auto">
              <a:xfrm>
                <a:off x="906991" y="4037698"/>
                <a:ext cx="2394737" cy="60"/>
                <a:chOff x="1018572" y="4083258"/>
                <a:chExt cx="2394737" cy="60"/>
              </a:xfrm>
            </p:grpSpPr>
            <p:cxnSp>
              <p:nvCxnSpPr>
                <p:cNvPr id="19" name="Straight Connector 18"/>
                <p:cNvCxnSpPr/>
                <p:nvPr/>
              </p:nvCxnSpPr>
              <p:spPr>
                <a:xfrm>
                  <a:off x="1018572" y="4083998"/>
                  <a:ext cx="2394737" cy="0"/>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18572" y="4083998"/>
                  <a:ext cx="688745" cy="0"/>
                </a:xfrm>
                <a:prstGeom prst="line">
                  <a:avLst/>
                </a:prstGeom>
                <a:ln w="76200" cmpd="sng">
                  <a:solidFill>
                    <a:srgbClr val="0000FF"/>
                  </a:solidFill>
                  <a:tailEnd type="arrow" w="sm" len="sm"/>
                </a:ln>
                <a:effectLst/>
              </p:spPr>
              <p:style>
                <a:lnRef idx="2">
                  <a:schemeClr val="accent1"/>
                </a:lnRef>
                <a:fillRef idx="0">
                  <a:schemeClr val="accent1"/>
                </a:fillRef>
                <a:effectRef idx="1">
                  <a:schemeClr val="accent1"/>
                </a:effectRef>
                <a:fontRef idx="minor">
                  <a:schemeClr val="tx1"/>
                </a:fontRef>
              </p:style>
            </p:cxnSp>
          </p:grpSp>
        </p:grpSp>
      </p:grpSp>
      <p:sp>
        <p:nvSpPr>
          <p:cNvPr id="47106"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
        <p:nvSpPr>
          <p:cNvPr id="47107" name="TextBox 22"/>
          <p:cNvSpPr txBox="1">
            <a:spLocks noChangeArrowheads="1"/>
          </p:cNvSpPr>
          <p:nvPr/>
        </p:nvSpPr>
        <p:spPr bwMode="auto">
          <a:xfrm>
            <a:off x="457200" y="2276475"/>
            <a:ext cx="8229600"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346075"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Aft>
                <a:spcPts val="600"/>
              </a:spcAft>
            </a:pPr>
            <a:r>
              <a:rPr lang="en-US" sz="2000">
                <a:solidFill>
                  <a:srgbClr val="000000"/>
                </a:solidFill>
                <a:latin typeface="Arial" charset="0"/>
              </a:rPr>
              <a:t>Single-end or Paired end?</a:t>
            </a:r>
          </a:p>
          <a:p>
            <a:pPr lvl="1" eaLnBrk="1" hangingPunct="1">
              <a:lnSpc>
                <a:spcPct val="120000"/>
              </a:lnSpc>
              <a:spcAft>
                <a:spcPts val="600"/>
              </a:spcAft>
            </a:pPr>
            <a:r>
              <a:rPr lang="en-US" sz="1600">
                <a:solidFill>
                  <a:srgbClr val="000000"/>
                </a:solidFill>
                <a:latin typeface="Arial" charset="0"/>
              </a:rPr>
              <a:t>Depends on what your goals are, paired-end reads are thought to be better for reads that map to multiple locations, for assemblies and for isoform differentiation.</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
        <p:nvSpPr>
          <p:cNvPr id="22" name="TextBox 21"/>
          <p:cNvSpPr txBox="1"/>
          <p:nvPr/>
        </p:nvSpPr>
        <p:spPr>
          <a:xfrm>
            <a:off x="457200" y="2276475"/>
            <a:ext cx="8229600" cy="4094163"/>
          </a:xfrm>
          <a:prstGeom prst="rect">
            <a:avLst/>
          </a:prstGeom>
          <a:noFill/>
        </p:spPr>
        <p:txBody>
          <a:bodyPr>
            <a:spAutoFit/>
          </a:bodyPr>
          <a:lstStyle/>
          <a:p>
            <a:pPr fontAlgn="auto">
              <a:lnSpc>
                <a:spcPct val="120000"/>
              </a:lnSpc>
              <a:spcBef>
                <a:spcPts val="0"/>
              </a:spcBef>
              <a:spcAft>
                <a:spcPts val="600"/>
              </a:spcAft>
              <a:defRPr/>
            </a:pPr>
            <a:r>
              <a:rPr lang="en-US" sz="2000" dirty="0">
                <a:solidFill>
                  <a:prstClr val="black"/>
                </a:solidFill>
                <a:latin typeface=""/>
                <a:cs typeface=""/>
              </a:rPr>
              <a:t>Single-end or Paired end?</a:t>
            </a:r>
          </a:p>
          <a:p>
            <a:pPr marL="346075" lvl="1" fontAlgn="auto">
              <a:lnSpc>
                <a:spcPct val="120000"/>
              </a:lnSpc>
              <a:spcBef>
                <a:spcPts val="0"/>
              </a:spcBef>
              <a:spcAft>
                <a:spcPts val="600"/>
              </a:spcAft>
              <a:defRPr/>
            </a:pPr>
            <a:r>
              <a:rPr lang="en-US" sz="1600" dirty="0">
                <a:solidFill>
                  <a:prstClr val="black"/>
                </a:solidFill>
                <a:latin typeface=""/>
                <a:cs typeface=""/>
              </a:rPr>
              <a:t>Depends on what your goals are, paired-end reads are thought to be better for reads that map to multiple locations, for assemblies and for isoform differentiation.</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For transcriptome assembly, paired-end is the best way to go.</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For differential gene expression, single-end and paired-end are both okay, which one you pick depends on-</a:t>
            </a:r>
          </a:p>
          <a:p>
            <a:pPr marL="1200150" lvl="2" indent="-285750" fontAlgn="auto">
              <a:lnSpc>
                <a:spcPct val="120000"/>
              </a:lnSpc>
              <a:spcBef>
                <a:spcPts val="0"/>
              </a:spcBef>
              <a:spcAft>
                <a:spcPts val="600"/>
              </a:spcAft>
              <a:buFont typeface="Wingdings" charset="2"/>
              <a:buChar char="q"/>
              <a:defRPr/>
            </a:pPr>
            <a:r>
              <a:rPr lang="en-US" sz="1400" dirty="0">
                <a:solidFill>
                  <a:prstClr val="black"/>
                </a:solidFill>
                <a:latin typeface=""/>
                <a:cs typeface=""/>
              </a:rPr>
              <a:t>The abundance of paralogous genes in your system of interest</a:t>
            </a:r>
          </a:p>
          <a:p>
            <a:pPr marL="1200150" lvl="2" indent="-285750" fontAlgn="auto">
              <a:lnSpc>
                <a:spcPct val="120000"/>
              </a:lnSpc>
              <a:spcBef>
                <a:spcPts val="0"/>
              </a:spcBef>
              <a:spcAft>
                <a:spcPts val="600"/>
              </a:spcAft>
              <a:buFont typeface="Wingdings" charset="2"/>
              <a:buChar char="q"/>
              <a:defRPr/>
            </a:pPr>
            <a:r>
              <a:rPr lang="en-US" sz="1400" dirty="0">
                <a:solidFill>
                  <a:prstClr val="black"/>
                </a:solidFill>
                <a:latin typeface=""/>
                <a:cs typeface=""/>
              </a:rPr>
              <a:t>How you will be doing your analysis, and if your downstream methods are able to take advantage of the extra data you are collecting</a:t>
            </a:r>
          </a:p>
          <a:p>
            <a:pPr marL="1200150" lvl="2" indent="-285750" fontAlgn="auto">
              <a:lnSpc>
                <a:spcPct val="120000"/>
              </a:lnSpc>
              <a:spcBef>
                <a:spcPts val="0"/>
              </a:spcBef>
              <a:spcAft>
                <a:spcPts val="600"/>
              </a:spcAft>
              <a:buFont typeface="Wingdings" charset="2"/>
              <a:buChar char="q"/>
              <a:defRPr/>
            </a:pPr>
            <a:r>
              <a:rPr lang="en-US" sz="1400" dirty="0">
                <a:solidFill>
                  <a:prstClr val="black"/>
                </a:solidFill>
                <a:latin typeface=""/>
                <a:cs typeface=""/>
              </a:rPr>
              <a:t>Your budget, paired-end data is usually 2x more expensive</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For metatranscriptomics, paired-end is better to allow you to differentiate between orthologous genes from different species.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22">
                                            <p:txEl>
                                              <p:pRg st="2" end="2"/>
                                            </p:txEl>
                                          </p:spTgt>
                                        </p:tgtEl>
                                        <p:attrNameLst>
                                          <p:attrName>style.opacity</p:attrName>
                                        </p:attrNameLst>
                                      </p:cBhvr>
                                      <p:to>
                                        <p:strVal val="0.5"/>
                                      </p:to>
                                    </p:set>
                                    <p:animEffect filter="image" prLst="opacity: 0.5">
                                      <p:cBhvr rctx="IE">
                                        <p:cTn id="15" dur="indefinite"/>
                                        <p:tgtEl>
                                          <p:spTgt spid="22">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
                                            <p:txEl>
                                              <p:pRg st="7" end="7"/>
                                            </p:txEl>
                                          </p:spTgt>
                                        </p:tgtEl>
                                        <p:attrNameLst>
                                          <p:attrName>style.visibility</p:attrName>
                                        </p:attrNameLst>
                                      </p:cBhvr>
                                      <p:to>
                                        <p:strVal val="visible"/>
                                      </p:to>
                                    </p:set>
                                  </p:childTnLst>
                                </p:cTn>
                              </p:par>
                              <p:par>
                                <p:cTn id="20" presetID="9" presetClass="emph" presetSubtype="0" nodeType="withEffect">
                                  <p:stCondLst>
                                    <p:cond delay="0"/>
                                  </p:stCondLst>
                                  <p:childTnLst>
                                    <p:set>
                                      <p:cBhvr rctx="PPT">
                                        <p:cTn id="21" dur="indefinite"/>
                                        <p:tgtEl>
                                          <p:spTgt spid="22">
                                            <p:txEl>
                                              <p:pRg st="3" end="3"/>
                                            </p:txEl>
                                          </p:spTgt>
                                        </p:tgtEl>
                                        <p:attrNameLst>
                                          <p:attrName>style.opacity</p:attrName>
                                        </p:attrNameLst>
                                      </p:cBhvr>
                                      <p:to>
                                        <p:strVal val="0.5"/>
                                      </p:to>
                                    </p:set>
                                    <p:animEffect filter="image" prLst="opacity: 0.5">
                                      <p:cBhvr rctx="IE">
                                        <p:cTn id="22" dur="indefinite"/>
                                        <p:tgtEl>
                                          <p:spTgt spid="22">
                                            <p:txEl>
                                              <p:pRg st="3" end="3"/>
                                            </p:txEl>
                                          </p:spTgt>
                                        </p:tgtEl>
                                      </p:cBhvr>
                                    </p:animEffect>
                                  </p:childTnLst>
                                </p:cTn>
                              </p:par>
                              <p:par>
                                <p:cTn id="23" presetID="9" presetClass="emph" presetSubtype="0" nodeType="withEffect">
                                  <p:stCondLst>
                                    <p:cond delay="0"/>
                                  </p:stCondLst>
                                  <p:childTnLst>
                                    <p:set>
                                      <p:cBhvr rctx="PPT">
                                        <p:cTn id="24" dur="indefinite"/>
                                        <p:tgtEl>
                                          <p:spTgt spid="22">
                                            <p:txEl>
                                              <p:pRg st="4" end="4"/>
                                            </p:txEl>
                                          </p:spTgt>
                                        </p:tgtEl>
                                        <p:attrNameLst>
                                          <p:attrName>style.opacity</p:attrName>
                                        </p:attrNameLst>
                                      </p:cBhvr>
                                      <p:to>
                                        <p:strVal val="0.5"/>
                                      </p:to>
                                    </p:set>
                                    <p:animEffect filter="image" prLst="opacity: 0.5">
                                      <p:cBhvr rctx="IE">
                                        <p:cTn id="25" dur="indefinite"/>
                                        <p:tgtEl>
                                          <p:spTgt spid="22">
                                            <p:txEl>
                                              <p:pRg st="4" end="4"/>
                                            </p:txEl>
                                          </p:spTgt>
                                        </p:tgtEl>
                                      </p:cBhvr>
                                    </p:animEffect>
                                  </p:childTnLst>
                                </p:cTn>
                              </p:par>
                              <p:par>
                                <p:cTn id="26" presetID="9" presetClass="emph" presetSubtype="0" nodeType="withEffect">
                                  <p:stCondLst>
                                    <p:cond delay="0"/>
                                  </p:stCondLst>
                                  <p:childTnLst>
                                    <p:set>
                                      <p:cBhvr rctx="PPT">
                                        <p:cTn id="27" dur="indefinite"/>
                                        <p:tgtEl>
                                          <p:spTgt spid="22">
                                            <p:txEl>
                                              <p:pRg st="5" end="5"/>
                                            </p:txEl>
                                          </p:spTgt>
                                        </p:tgtEl>
                                        <p:attrNameLst>
                                          <p:attrName>style.opacity</p:attrName>
                                        </p:attrNameLst>
                                      </p:cBhvr>
                                      <p:to>
                                        <p:strVal val="0.5"/>
                                      </p:to>
                                    </p:set>
                                    <p:animEffect filter="image" prLst="opacity: 0.5">
                                      <p:cBhvr rctx="IE">
                                        <p:cTn id="28" dur="indefinite"/>
                                        <p:tgtEl>
                                          <p:spTgt spid="22">
                                            <p:txEl>
                                              <p:pRg st="5" end="5"/>
                                            </p:txEl>
                                          </p:spTgt>
                                        </p:tgtEl>
                                      </p:cBhvr>
                                    </p:animEffect>
                                  </p:childTnLst>
                                </p:cTn>
                              </p:par>
                              <p:par>
                                <p:cTn id="29" presetID="9" presetClass="emph" presetSubtype="0" nodeType="withEffect">
                                  <p:stCondLst>
                                    <p:cond delay="0"/>
                                  </p:stCondLst>
                                  <p:childTnLst>
                                    <p:set>
                                      <p:cBhvr rctx="PPT">
                                        <p:cTn id="30" dur="indefinite"/>
                                        <p:tgtEl>
                                          <p:spTgt spid="22">
                                            <p:txEl>
                                              <p:pRg st="6" end="6"/>
                                            </p:txEl>
                                          </p:spTgt>
                                        </p:tgtEl>
                                        <p:attrNameLst>
                                          <p:attrName>style.opacity</p:attrName>
                                        </p:attrNameLst>
                                      </p:cBhvr>
                                      <p:to>
                                        <p:strVal val="0.5"/>
                                      </p:to>
                                    </p:set>
                                    <p:animEffect filter="image" prLst="opacity: 0.5">
                                      <p:cBhvr rctx="IE">
                                        <p:cTn id="31" dur="indefinite"/>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5613" y="1279525"/>
            <a:ext cx="8232775" cy="5586146"/>
          </a:xfrm>
          <a:prstGeom prst="rect">
            <a:avLst/>
          </a:prstGeom>
          <a:noFill/>
        </p:spPr>
        <p:txBody>
          <a:bodyPr>
            <a:spAutoFit/>
          </a:bodyPr>
          <a:lstStyle/>
          <a:p>
            <a:pPr algn="ctr" fontAlgn="auto">
              <a:lnSpc>
                <a:spcPct val="120000"/>
              </a:lnSpc>
              <a:spcBef>
                <a:spcPts val="600"/>
              </a:spcBef>
              <a:spcAft>
                <a:spcPts val="600"/>
              </a:spcAft>
              <a:defRPr/>
            </a:pPr>
            <a:r>
              <a:rPr lang="en-US" sz="2400" b="1" dirty="0">
                <a:solidFill>
                  <a:prstClr val="black"/>
                </a:solidFill>
                <a:latin typeface=""/>
                <a:cs typeface=""/>
              </a:rPr>
              <a:t>RNA-Seq or Transcriptome Sequencing</a:t>
            </a:r>
            <a:endParaRPr lang="en-US" sz="2000" b="1" dirty="0">
              <a:solidFill>
                <a:prstClr val="black"/>
              </a:solidFill>
              <a:latin typeface=""/>
              <a:cs typeface=""/>
            </a:endParaRPr>
          </a:p>
          <a:p>
            <a:pPr fontAlgn="auto">
              <a:lnSpc>
                <a:spcPct val="120000"/>
              </a:lnSpc>
              <a:spcBef>
                <a:spcPts val="0"/>
              </a:spcBef>
              <a:spcAft>
                <a:spcPts val="0"/>
              </a:spcAft>
              <a:defRPr/>
            </a:pPr>
            <a:endParaRPr lang="en-US" sz="800" i="1" dirty="0">
              <a:solidFill>
                <a:prstClr val="black"/>
              </a:solidFill>
              <a:latin typeface="Arial"/>
            </a:endParaRPr>
          </a:p>
          <a:p>
            <a:pPr fontAlgn="auto">
              <a:lnSpc>
                <a:spcPct val="120000"/>
              </a:lnSpc>
              <a:spcBef>
                <a:spcPts val="600"/>
              </a:spcBef>
              <a:spcAft>
                <a:spcPts val="600"/>
              </a:spcAft>
              <a:defRPr/>
            </a:pPr>
            <a:r>
              <a:rPr lang="en-US" b="1" dirty="0">
                <a:solidFill>
                  <a:prstClr val="black"/>
                </a:solidFill>
                <a:latin typeface="Arial"/>
              </a:rPr>
              <a:t>RNA-Seq</a:t>
            </a:r>
          </a:p>
          <a:p>
            <a:pPr marL="285750" indent="-285750" fontAlgn="auto">
              <a:lnSpc>
                <a:spcPct val="120000"/>
              </a:lnSpc>
              <a:spcBef>
                <a:spcPts val="600"/>
              </a:spcBef>
              <a:spcAft>
                <a:spcPts val="600"/>
              </a:spcAft>
              <a:buFont typeface="Arial"/>
              <a:buChar char="•"/>
              <a:defRPr/>
            </a:pPr>
            <a:r>
              <a:rPr lang="en-US" dirty="0">
                <a:solidFill>
                  <a:prstClr val="black"/>
                </a:solidFill>
                <a:latin typeface="Arial"/>
              </a:rPr>
              <a:t>It is the process of sequencing the transcriptome</a:t>
            </a:r>
          </a:p>
          <a:p>
            <a:pPr marL="285750" indent="-285750" fontAlgn="auto">
              <a:lnSpc>
                <a:spcPct val="120000"/>
              </a:lnSpc>
              <a:spcBef>
                <a:spcPts val="0"/>
              </a:spcBef>
              <a:spcAft>
                <a:spcPts val="600"/>
              </a:spcAft>
              <a:buFont typeface="Arial"/>
              <a:buChar char="•"/>
              <a:defRPr/>
            </a:pPr>
            <a:r>
              <a:rPr lang="en-US" dirty="0">
                <a:solidFill>
                  <a:prstClr val="black"/>
                </a:solidFill>
                <a:latin typeface="Arial"/>
              </a:rPr>
              <a:t>Its uses include –</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Differential Gene Expression</a:t>
            </a:r>
          </a:p>
          <a:p>
            <a:pPr marL="1200150" lvl="2" indent="-285750" fontAlgn="auto">
              <a:lnSpc>
                <a:spcPct val="120000"/>
              </a:lnSpc>
              <a:spcBef>
                <a:spcPts val="0"/>
              </a:spcBef>
              <a:spcAft>
                <a:spcPts val="600"/>
              </a:spcAft>
              <a:buFont typeface="Wingdings" charset="2"/>
              <a:buChar char="²"/>
              <a:defRPr/>
            </a:pPr>
            <a:r>
              <a:rPr lang="en-US" dirty="0">
                <a:solidFill>
                  <a:prstClr val="black"/>
                </a:solidFill>
                <a:latin typeface="Arial"/>
              </a:rPr>
              <a:t>Quantitative evaluation and comparison of transcript levels</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Transcriptome assembly</a:t>
            </a:r>
          </a:p>
          <a:p>
            <a:pPr marL="1200150" lvl="2" indent="-285750" fontAlgn="auto">
              <a:lnSpc>
                <a:spcPct val="120000"/>
              </a:lnSpc>
              <a:spcBef>
                <a:spcPts val="0"/>
              </a:spcBef>
              <a:spcAft>
                <a:spcPts val="600"/>
              </a:spcAft>
              <a:buFont typeface="Wingdings" charset="2"/>
              <a:buChar char="²"/>
              <a:defRPr/>
            </a:pPr>
            <a:r>
              <a:rPr lang="en-US" dirty="0">
                <a:solidFill>
                  <a:prstClr val="black"/>
                </a:solidFill>
                <a:latin typeface="Arial"/>
              </a:rPr>
              <a:t>Building the profile of transcribed regions of the genome, a qualitative evaluation. </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Can be used to help build better gene models, and verify them using the assembly</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Metatranscriptomics or community transcriptome analysis</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Small RNA analysis</a:t>
            </a:r>
          </a:p>
        </p:txBody>
      </p:sp>
    </p:spTree>
    <p:extLst>
      <p:ext uri="{BB962C8B-B14F-4D97-AF65-F5344CB8AC3E}">
        <p14:creationId xmlns:p14="http://schemas.microsoft.com/office/powerpoint/2010/main" val="37070126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RNA-Seq</a:t>
            </a:r>
          </a:p>
          <a:p>
            <a:pPr algn="ctr" eaLnBrk="1" hangingPunct="1">
              <a:lnSpc>
                <a:spcPct val="130000"/>
              </a:lnSpc>
            </a:pPr>
            <a:r>
              <a:rPr lang="en-US" sz="1600" b="1">
                <a:solidFill>
                  <a:srgbClr val="595959"/>
                </a:solidFill>
                <a:latin typeface="Arial" charset="0"/>
                <a:cs typeface="Arial" charset="0"/>
              </a:rPr>
              <a:t>Experimental and Practical considerations</a:t>
            </a:r>
          </a:p>
        </p:txBody>
      </p:sp>
      <p:sp>
        <p:nvSpPr>
          <p:cNvPr id="49154" name="TextBox 22"/>
          <p:cNvSpPr txBox="1">
            <a:spLocks noChangeArrowheads="1"/>
          </p:cNvSpPr>
          <p:nvPr/>
        </p:nvSpPr>
        <p:spPr bwMode="auto">
          <a:xfrm>
            <a:off x="457200" y="2276475"/>
            <a:ext cx="8229600" cy="431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346075" eaLnBrk="0" hangingPunct="0">
              <a:defRPr sz="2400">
                <a:solidFill>
                  <a:schemeClr val="tx1"/>
                </a:solidFill>
                <a:latin typeface="Calibri" charset="0"/>
                <a:ea typeface="ＭＳ Ｐゴシック" charset="0"/>
              </a:defRPr>
            </a:lvl2pPr>
            <a:lvl3pPr marL="915988" indent="-339725"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Aft>
                <a:spcPts val="600"/>
              </a:spcAft>
            </a:pPr>
            <a:r>
              <a:rPr lang="en-US" sz="2000">
                <a:solidFill>
                  <a:srgbClr val="000000"/>
                </a:solidFill>
                <a:latin typeface="Arial" charset="0"/>
              </a:rPr>
              <a:t>Stranded?</a:t>
            </a:r>
          </a:p>
          <a:p>
            <a:pPr lvl="1" eaLnBrk="1" hangingPunct="1">
              <a:lnSpc>
                <a:spcPct val="120000"/>
              </a:lnSpc>
              <a:spcAft>
                <a:spcPts val="600"/>
              </a:spcAft>
            </a:pPr>
            <a:r>
              <a:rPr lang="en-US" sz="1600">
                <a:solidFill>
                  <a:srgbClr val="000000"/>
                </a:solidFill>
                <a:latin typeface="Arial" charset="0"/>
                <a:cs typeface="Arial" charset="0"/>
              </a:rPr>
              <a:t>Most kits for RNA-Seq library preparation have moved to producing stranded libraries. This means that </a:t>
            </a:r>
            <a:r>
              <a:rPr lang="en-US" sz="1600">
                <a:solidFill>
                  <a:srgbClr val="000000"/>
                </a:solidFill>
                <a:latin typeface="Arial" charset="0"/>
              </a:rPr>
              <a:t>with some amount of certainty you can identify which strand of DNA the RNA was transcribed from. Strandedness is advisable for all applications.</a:t>
            </a:r>
          </a:p>
          <a:p>
            <a:pPr lvl="1" eaLnBrk="1" hangingPunct="1">
              <a:lnSpc>
                <a:spcPct val="120000"/>
              </a:lnSpc>
              <a:spcAft>
                <a:spcPts val="600"/>
              </a:spcAft>
            </a:pPr>
            <a:endParaRPr lang="en-US" sz="800">
              <a:solidFill>
                <a:srgbClr val="000000"/>
              </a:solidFill>
              <a:latin typeface="Arial" charset="0"/>
            </a:endParaRPr>
          </a:p>
          <a:p>
            <a:pPr lvl="1" eaLnBrk="1" hangingPunct="1">
              <a:lnSpc>
                <a:spcPct val="120000"/>
              </a:lnSpc>
              <a:spcAft>
                <a:spcPts val="600"/>
              </a:spcAft>
            </a:pPr>
            <a:r>
              <a:rPr lang="en-US" sz="1600">
                <a:solidFill>
                  <a:srgbClr val="000000"/>
                </a:solidFill>
                <a:latin typeface="Arial" charset="0"/>
              </a:rPr>
              <a:t>3 types of libraries –</a:t>
            </a:r>
          </a:p>
          <a:p>
            <a:pPr lvl="2" eaLnBrk="1" hangingPunct="1">
              <a:lnSpc>
                <a:spcPct val="120000"/>
              </a:lnSpc>
              <a:spcAft>
                <a:spcPts val="600"/>
              </a:spcAft>
              <a:buFont typeface="Wingdings" charset="0"/>
              <a:buChar char="v"/>
            </a:pPr>
            <a:r>
              <a:rPr lang="en-US" sz="1600" b="1">
                <a:solidFill>
                  <a:srgbClr val="000000"/>
                </a:solidFill>
                <a:latin typeface="Arial" charset="0"/>
              </a:rPr>
              <a:t>Unstranded</a:t>
            </a:r>
            <a:r>
              <a:rPr lang="en-US" sz="1600">
                <a:solidFill>
                  <a:srgbClr val="000000"/>
                </a:solidFill>
                <a:latin typeface="Arial" charset="0"/>
              </a:rPr>
              <a:t> – you have no idea which strand of DNA was used to transcribe the reads, the information is lost during the cDNA library prep stage.</a:t>
            </a:r>
          </a:p>
          <a:p>
            <a:pPr lvl="2" eaLnBrk="1" hangingPunct="1">
              <a:lnSpc>
                <a:spcPct val="120000"/>
              </a:lnSpc>
              <a:spcAft>
                <a:spcPts val="600"/>
              </a:spcAft>
              <a:buFont typeface="Wingdings" charset="0"/>
              <a:buChar char="v"/>
            </a:pPr>
            <a:r>
              <a:rPr lang="en-US" sz="1600" b="1">
                <a:solidFill>
                  <a:srgbClr val="000000"/>
                </a:solidFill>
                <a:latin typeface="Arial" charset="0"/>
              </a:rPr>
              <a:t>Reverse</a:t>
            </a:r>
            <a:r>
              <a:rPr lang="en-US" sz="1600">
                <a:solidFill>
                  <a:srgbClr val="000000"/>
                </a:solidFill>
                <a:latin typeface="Arial" charset="0"/>
              </a:rPr>
              <a:t> – reads were transcribed from the strand with complementary sequence. dUTP incorporation during second-strand synthesis is a commonly used library prep method that yields “reverse” data.</a:t>
            </a:r>
          </a:p>
          <a:p>
            <a:pPr lvl="2" eaLnBrk="1" hangingPunct="1">
              <a:lnSpc>
                <a:spcPct val="120000"/>
              </a:lnSpc>
              <a:spcAft>
                <a:spcPts val="600"/>
              </a:spcAft>
              <a:buFont typeface="Wingdings" charset="0"/>
              <a:buChar char="v"/>
            </a:pPr>
            <a:r>
              <a:rPr lang="en-US" sz="1600" b="1">
                <a:solidFill>
                  <a:srgbClr val="000000"/>
                </a:solidFill>
                <a:latin typeface="Arial" charset="0"/>
              </a:rPr>
              <a:t>Forward</a:t>
            </a:r>
            <a:r>
              <a:rPr lang="en-US" sz="1600">
                <a:solidFill>
                  <a:srgbClr val="000000"/>
                </a:solidFill>
                <a:latin typeface="Arial" charset="0"/>
              </a:rPr>
              <a:t> – reads were transcribed from the strand that has a sequence identical to the reads.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76475"/>
            <a:ext cx="8229600" cy="1789113"/>
          </a:xfrm>
          <a:prstGeom prst="rect">
            <a:avLst/>
          </a:prstGeom>
          <a:noFill/>
        </p:spPr>
        <p:txBody>
          <a:bodyPr>
            <a:spAutoFit/>
          </a:bodyPr>
          <a:lstStyle/>
          <a:p>
            <a:pPr fontAlgn="auto">
              <a:lnSpc>
                <a:spcPct val="120000"/>
              </a:lnSpc>
              <a:spcBef>
                <a:spcPts val="0"/>
              </a:spcBef>
              <a:spcAft>
                <a:spcPts val="600"/>
              </a:spcAft>
              <a:defRPr/>
            </a:pPr>
            <a:r>
              <a:rPr lang="en-US" sz="2000" dirty="0">
                <a:solidFill>
                  <a:prstClr val="black"/>
                </a:solidFill>
                <a:latin typeface=""/>
                <a:cs typeface=""/>
              </a:rPr>
              <a:t>How much sequencing data to collect?</a:t>
            </a:r>
          </a:p>
          <a:p>
            <a:pPr marL="346075" lvl="1" fontAlgn="auto">
              <a:lnSpc>
                <a:spcPct val="120000"/>
              </a:lnSpc>
              <a:spcBef>
                <a:spcPts val="0"/>
              </a:spcBef>
              <a:spcAft>
                <a:spcPts val="600"/>
              </a:spcAft>
              <a:defRPr/>
            </a:pPr>
            <a:r>
              <a:rPr lang="en-US" sz="1600" dirty="0">
                <a:solidFill>
                  <a:prstClr val="black"/>
                </a:solidFill>
                <a:latin typeface=""/>
                <a:cs typeface=""/>
              </a:rPr>
              <a:t>It depends heavily on the size of the transcriptome of interest, and in the case of metatranscriptomics, the diversity you expect in the community you are sequencing.</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The factor used to estimate the depth of sequencing for genomes is coverage - how many times do the total nucleotides you sequenced “cover” the genome. </a:t>
            </a:r>
          </a:p>
        </p:txBody>
      </p:sp>
      <p:sp>
        <p:nvSpPr>
          <p:cNvPr id="50178"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pic>
        <p:nvPicPr>
          <p:cNvPr id="5" name="Picture 1" descr="unevencover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4297363"/>
            <a:ext cx="6505575" cy="178752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76475"/>
            <a:ext cx="8229600" cy="4383088"/>
          </a:xfrm>
          <a:prstGeom prst="rect">
            <a:avLst/>
          </a:prstGeom>
          <a:noFill/>
        </p:spPr>
        <p:txBody>
          <a:bodyPr>
            <a:spAutoFit/>
          </a:bodyPr>
          <a:lstStyle/>
          <a:p>
            <a:pPr fontAlgn="auto">
              <a:lnSpc>
                <a:spcPct val="120000"/>
              </a:lnSpc>
              <a:spcBef>
                <a:spcPts val="0"/>
              </a:spcBef>
              <a:spcAft>
                <a:spcPts val="600"/>
              </a:spcAft>
              <a:defRPr/>
            </a:pPr>
            <a:r>
              <a:rPr lang="en-US" sz="2000" dirty="0">
                <a:solidFill>
                  <a:prstClr val="black"/>
                </a:solidFill>
                <a:latin typeface=""/>
                <a:cs typeface=""/>
              </a:rPr>
              <a:t>How much sequencing data to collect?</a:t>
            </a:r>
          </a:p>
          <a:p>
            <a:pPr marL="346075" lvl="1" fontAlgn="auto">
              <a:lnSpc>
                <a:spcPct val="120000"/>
              </a:lnSpc>
              <a:spcBef>
                <a:spcPts val="0"/>
              </a:spcBef>
              <a:spcAft>
                <a:spcPts val="600"/>
              </a:spcAft>
              <a:defRPr/>
            </a:pPr>
            <a:r>
              <a:rPr lang="en-US" sz="1600" dirty="0">
                <a:solidFill>
                  <a:prstClr val="black"/>
                </a:solidFill>
                <a:latin typeface=""/>
                <a:cs typeface=""/>
              </a:rPr>
              <a:t>It depends heavily on the size of the transcriptome of interest, and in the case of metatranscriptomics, the diversity you expect in the community you are sequencing.</a:t>
            </a:r>
          </a:p>
          <a:p>
            <a:pPr marL="742950" lvl="1" indent="-285750" fontAlgn="auto">
              <a:lnSpc>
                <a:spcPct val="120000"/>
              </a:lnSpc>
              <a:spcBef>
                <a:spcPts val="0"/>
              </a:spcBef>
              <a:spcAft>
                <a:spcPts val="600"/>
              </a:spcAft>
              <a:buFont typeface="Wingdings" charset="2"/>
              <a:buChar char="²"/>
              <a:defRPr/>
            </a:pPr>
            <a:r>
              <a:rPr lang="en-US" sz="1600" dirty="0">
                <a:solidFill>
                  <a:schemeClr val="bg1">
                    <a:lumMod val="65000"/>
                  </a:schemeClr>
                </a:solidFill>
                <a:latin typeface=""/>
                <a:cs typeface=""/>
              </a:rPr>
              <a:t>The factor used to estimate the depth of sequencing for genomes is coverage - how many times do the total nucleotides you sequenced “cover” the genome. </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But, this is not a good measure for RNA-Seq, since transcription does not occur from the whole genome (it’s controversial what % is transcribed), and only ~2% of the human genome transcribes protein-coding RNA.</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You can use a rough estimate of nucleotide coverage if you only consider the protein-coding areas (depending upon exactly what you chose to sequence). But this is only a very crude, inaccurate measure, since some mRNAs will be much more abundant than others, and some genes are much longer than others!</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For human samples ~30 – 50 million reads per sample is recommended.</a:t>
            </a:r>
          </a:p>
        </p:txBody>
      </p:sp>
      <p:sp>
        <p:nvSpPr>
          <p:cNvPr id="51202"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4">
                                            <p:txEl>
                                              <p:pRg st="3" end="3"/>
                                            </p:txEl>
                                          </p:spTgt>
                                        </p:tgtEl>
                                        <p:attrNameLst>
                                          <p:attrName>style.opacity</p:attrName>
                                        </p:attrNameLst>
                                      </p:cBhvr>
                                      <p:to>
                                        <p:strVal val="0.5"/>
                                      </p:to>
                                    </p:set>
                                    <p:animEffect filter="image" prLst="opacity: 0.5">
                                      <p:cBhvr rctx="IE">
                                        <p:cTn id="9" dur="indefinite"/>
                                        <p:tgtEl>
                                          <p:spTgt spid="4">
                                            <p:txEl>
                                              <p:pRg st="3" end="3"/>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9" presetClass="emph" presetSubtype="0" nodeType="withEffect">
                                  <p:stCondLst>
                                    <p:cond delay="0"/>
                                  </p:stCondLst>
                                  <p:childTnLst>
                                    <p:set>
                                      <p:cBhvr rctx="PPT">
                                        <p:cTn id="15" dur="indefinite"/>
                                        <p:tgtEl>
                                          <p:spTgt spid="4">
                                            <p:txEl>
                                              <p:pRg st="4" end="4"/>
                                            </p:txEl>
                                          </p:spTgt>
                                        </p:tgtEl>
                                        <p:attrNameLst>
                                          <p:attrName>style.opacity</p:attrName>
                                        </p:attrNameLst>
                                      </p:cBhvr>
                                      <p:to>
                                        <p:strVal val="0.5"/>
                                      </p:to>
                                    </p:set>
                                    <p:animEffect filter="image" prLst="opacity: 0.5">
                                      <p:cBhvr rctx="IE">
                                        <p:cTn id="16"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276475"/>
            <a:ext cx="8229600" cy="2084388"/>
          </a:xfrm>
          <a:prstGeom prst="rect">
            <a:avLst/>
          </a:prstGeom>
          <a:noFill/>
        </p:spPr>
        <p:txBody>
          <a:bodyPr>
            <a:spAutoFit/>
          </a:bodyPr>
          <a:lstStyle/>
          <a:p>
            <a:pPr fontAlgn="auto">
              <a:lnSpc>
                <a:spcPct val="120000"/>
              </a:lnSpc>
              <a:spcBef>
                <a:spcPts val="0"/>
              </a:spcBef>
              <a:spcAft>
                <a:spcPts val="600"/>
              </a:spcAft>
              <a:defRPr/>
            </a:pPr>
            <a:r>
              <a:rPr lang="en-US" sz="2000" dirty="0">
                <a:solidFill>
                  <a:prstClr val="black"/>
                </a:solidFill>
                <a:latin typeface=""/>
                <a:cs typeface=""/>
              </a:rPr>
              <a:t>How much sequencing data to collect? </a:t>
            </a:r>
          </a:p>
          <a:p>
            <a:pPr marL="346075" lvl="1" fontAlgn="auto">
              <a:lnSpc>
                <a:spcPct val="120000"/>
              </a:lnSpc>
              <a:spcBef>
                <a:spcPts val="0"/>
              </a:spcBef>
              <a:spcAft>
                <a:spcPts val="600"/>
              </a:spcAft>
              <a:defRPr/>
            </a:pPr>
            <a:r>
              <a:rPr lang="en-US" sz="1600" dirty="0">
                <a:solidFill>
                  <a:prstClr val="black"/>
                </a:solidFill>
                <a:latin typeface=""/>
                <a:cs typeface=""/>
              </a:rPr>
              <a:t>It depends heavily on the size of the transcriptome of interest, and in the case of metatranscriptomics, the diversity you expect in the community you are sequencing.</a:t>
            </a:r>
          </a:p>
          <a:p>
            <a:pPr marL="742950" lvl="1" indent="-285750" fontAlgn="auto">
              <a:lnSpc>
                <a:spcPct val="120000"/>
              </a:lnSpc>
              <a:spcBef>
                <a:spcPts val="0"/>
              </a:spcBef>
              <a:spcAft>
                <a:spcPts val="600"/>
              </a:spcAft>
              <a:buFont typeface="Wingdings" charset="2"/>
              <a:buChar char="²"/>
              <a:defRPr/>
            </a:pPr>
            <a:r>
              <a:rPr lang="en-US" sz="1600" dirty="0">
                <a:solidFill>
                  <a:prstClr val="black"/>
                </a:solidFill>
                <a:latin typeface=""/>
                <a:cs typeface=""/>
              </a:rPr>
              <a:t>The ENCODE project has some very in-depth guidelines on how to make this choice for different types of projects at </a:t>
            </a:r>
            <a:r>
              <a:rPr lang="en-US" sz="1600" dirty="0">
                <a:solidFill>
                  <a:prstClr val="black"/>
                </a:solidFill>
                <a:latin typeface=""/>
                <a:cs typeface=""/>
                <a:hlinkClick r:id="rId2"/>
              </a:rPr>
              <a:t>http://encodeproject.org/ENCODE/experiment_guidelines.html</a:t>
            </a:r>
            <a:r>
              <a:rPr lang="en-US" sz="1600" dirty="0">
                <a:solidFill>
                  <a:prstClr val="black"/>
                </a:solidFill>
                <a:latin typeface=""/>
                <a:cs typeface=""/>
              </a:rPr>
              <a:t> </a:t>
            </a:r>
          </a:p>
        </p:txBody>
      </p:sp>
      <p:sp>
        <p:nvSpPr>
          <p:cNvPr id="52226"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RNA-Seq</a:t>
            </a:r>
          </a:p>
          <a:p>
            <a:pPr algn="ctr" eaLnBrk="1" hangingPunct="1">
              <a:lnSpc>
                <a:spcPct val="130000"/>
              </a:lnSpc>
            </a:pPr>
            <a:r>
              <a:rPr lang="en-US" sz="1600" b="1">
                <a:solidFill>
                  <a:srgbClr val="000000"/>
                </a:solidFill>
                <a:latin typeface="Arial" charset="0"/>
                <a:cs typeface="Arial" charset="0"/>
              </a:rPr>
              <a:t>Experimental and Practical considerations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A brief note</a:t>
            </a:r>
          </a:p>
        </p:txBody>
      </p:sp>
      <p:grpSp>
        <p:nvGrpSpPr>
          <p:cNvPr id="115714" name="Group 7"/>
          <p:cNvGrpSpPr>
            <a:grpSpLocks/>
          </p:cNvGrpSpPr>
          <p:nvPr/>
        </p:nvGrpSpPr>
        <p:grpSpPr bwMode="auto">
          <a:xfrm>
            <a:off x="1892300" y="2401888"/>
            <a:ext cx="5359400" cy="3021012"/>
            <a:chOff x="1891657" y="2401902"/>
            <a:chExt cx="5360687" cy="3020671"/>
          </a:xfrm>
        </p:grpSpPr>
        <p:grpSp>
          <p:nvGrpSpPr>
            <p:cNvPr id="115715" name="Group 3"/>
            <p:cNvGrpSpPr>
              <a:grpSpLocks/>
            </p:cNvGrpSpPr>
            <p:nvPr/>
          </p:nvGrpSpPr>
          <p:grpSpPr bwMode="auto">
            <a:xfrm>
              <a:off x="1891657" y="2401902"/>
              <a:ext cx="5360687" cy="1361911"/>
              <a:chOff x="1746885" y="2401902"/>
              <a:chExt cx="5360687" cy="1361911"/>
            </a:xfrm>
          </p:grpSpPr>
          <p:sp>
            <p:nvSpPr>
              <p:cNvPr id="11" name="TextBox 10"/>
              <p:cNvSpPr txBox="1"/>
              <p:nvPr/>
            </p:nvSpPr>
            <p:spPr>
              <a:xfrm>
                <a:off x="1746885" y="2401902"/>
                <a:ext cx="2535847" cy="1361921"/>
              </a:xfrm>
              <a:prstGeom prst="rect">
                <a:avLst/>
              </a:prstGeom>
              <a:noFill/>
            </p:spPr>
            <p:txBody>
              <a:bodyPr>
                <a:spAutoFit/>
              </a:bodyPr>
              <a:lstStyle/>
              <a:p>
                <a:pPr fontAlgn="auto">
                  <a:lnSpc>
                    <a:spcPct val="150000"/>
                  </a:lnSpc>
                  <a:spcBef>
                    <a:spcPts val="0"/>
                  </a:spcBef>
                  <a:spcAft>
                    <a:spcPts val="0"/>
                  </a:spcAft>
                  <a:defRPr/>
                </a:pPr>
                <a:r>
                  <a:rPr lang="en-US" sz="2000" b="1" dirty="0">
                    <a:latin typeface="+mn-lt"/>
                    <a:ea typeface="+mn-ea"/>
                    <a:cs typeface="+mn-cs"/>
                  </a:rPr>
                  <a:t>Sequence formats</a:t>
                </a:r>
              </a:p>
              <a:p>
                <a:pPr marL="576263" indent="-295275" fontAlgn="auto">
                  <a:lnSpc>
                    <a:spcPct val="150000"/>
                  </a:lnSpc>
                  <a:spcBef>
                    <a:spcPts val="0"/>
                  </a:spcBef>
                  <a:spcAft>
                    <a:spcPts val="0"/>
                  </a:spcAft>
                  <a:buFont typeface="Arial"/>
                  <a:buChar char="•"/>
                  <a:defRPr/>
                </a:pPr>
                <a:r>
                  <a:rPr lang="en-US" b="1" dirty="0">
                    <a:latin typeface="+mn-lt"/>
                    <a:ea typeface="+mn-ea"/>
                    <a:cs typeface="+mn-cs"/>
                  </a:rPr>
                  <a:t>FASTA</a:t>
                </a:r>
              </a:p>
              <a:p>
                <a:pPr marL="576263" indent="-295275" fontAlgn="auto">
                  <a:lnSpc>
                    <a:spcPct val="150000"/>
                  </a:lnSpc>
                  <a:spcBef>
                    <a:spcPts val="0"/>
                  </a:spcBef>
                  <a:spcAft>
                    <a:spcPts val="0"/>
                  </a:spcAft>
                  <a:buFont typeface="Arial"/>
                  <a:buChar char="•"/>
                  <a:defRPr/>
                </a:pPr>
                <a:r>
                  <a:rPr lang="en-US" b="1" dirty="0">
                    <a:latin typeface="+mn-lt"/>
                    <a:ea typeface="+mn-ea"/>
                    <a:cs typeface="+mn-cs"/>
                  </a:rPr>
                  <a:t>FASTQ</a:t>
                </a:r>
              </a:p>
            </p:txBody>
          </p:sp>
          <p:sp>
            <p:nvSpPr>
              <p:cNvPr id="12" name="TextBox 11"/>
              <p:cNvSpPr txBox="1"/>
              <p:nvPr/>
            </p:nvSpPr>
            <p:spPr>
              <a:xfrm>
                <a:off x="4571726" y="2401902"/>
                <a:ext cx="2535846" cy="946043"/>
              </a:xfrm>
              <a:prstGeom prst="rect">
                <a:avLst/>
              </a:prstGeom>
              <a:noFill/>
            </p:spPr>
            <p:txBody>
              <a:bodyPr>
                <a:spAutoFit/>
              </a:bodyPr>
              <a:lstStyle/>
              <a:p>
                <a:pPr fontAlgn="auto">
                  <a:lnSpc>
                    <a:spcPct val="150000"/>
                  </a:lnSpc>
                  <a:spcBef>
                    <a:spcPts val="0"/>
                  </a:spcBef>
                  <a:spcAft>
                    <a:spcPts val="0"/>
                  </a:spcAft>
                  <a:defRPr/>
                </a:pPr>
                <a:r>
                  <a:rPr lang="en-US" sz="2000" b="1" dirty="0">
                    <a:latin typeface="+mn-lt"/>
                    <a:ea typeface="+mn-ea"/>
                    <a:cs typeface="+mn-cs"/>
                  </a:rPr>
                  <a:t>Alignment formats</a:t>
                </a:r>
              </a:p>
              <a:p>
                <a:pPr marL="576263" indent="-295275" fontAlgn="auto">
                  <a:lnSpc>
                    <a:spcPct val="150000"/>
                  </a:lnSpc>
                  <a:spcBef>
                    <a:spcPts val="0"/>
                  </a:spcBef>
                  <a:spcAft>
                    <a:spcPts val="0"/>
                  </a:spcAft>
                  <a:buFont typeface="Arial"/>
                  <a:buChar char="•"/>
                  <a:defRPr/>
                </a:pPr>
                <a:r>
                  <a:rPr lang="en-US" b="1" dirty="0">
                    <a:latin typeface="+mn-lt"/>
                    <a:ea typeface="+mn-ea"/>
                    <a:cs typeface="+mn-cs"/>
                  </a:rPr>
                  <a:t>SAM/BAM</a:t>
                </a:r>
              </a:p>
            </p:txBody>
          </p:sp>
        </p:grpSp>
        <p:sp>
          <p:nvSpPr>
            <p:cNvPr id="14" name="TextBox 13"/>
            <p:cNvSpPr txBox="1"/>
            <p:nvPr/>
          </p:nvSpPr>
          <p:spPr>
            <a:xfrm>
              <a:off x="3493830" y="4060652"/>
              <a:ext cx="2161106" cy="1361921"/>
            </a:xfrm>
            <a:prstGeom prst="rect">
              <a:avLst/>
            </a:prstGeom>
            <a:noFill/>
          </p:spPr>
          <p:txBody>
            <a:bodyPr>
              <a:spAutoFit/>
            </a:bodyPr>
            <a:lstStyle/>
            <a:p>
              <a:pPr fontAlgn="auto">
                <a:lnSpc>
                  <a:spcPct val="150000"/>
                </a:lnSpc>
                <a:spcBef>
                  <a:spcPts val="0"/>
                </a:spcBef>
                <a:spcAft>
                  <a:spcPts val="0"/>
                </a:spcAft>
                <a:defRPr/>
              </a:pPr>
              <a:r>
                <a:rPr lang="en-US" sz="2000" b="1" dirty="0">
                  <a:solidFill>
                    <a:prstClr val="black"/>
                  </a:solidFill>
                  <a:latin typeface="+mn-lt"/>
                  <a:ea typeface="+mn-ea"/>
                  <a:cs typeface="+mn-cs"/>
                </a:rPr>
                <a:t>Feature formats</a:t>
              </a:r>
            </a:p>
            <a:p>
              <a:pPr marL="576263" indent="-295275" fontAlgn="auto">
                <a:lnSpc>
                  <a:spcPct val="150000"/>
                </a:lnSpc>
                <a:spcBef>
                  <a:spcPts val="0"/>
                </a:spcBef>
                <a:spcAft>
                  <a:spcPts val="0"/>
                </a:spcAft>
                <a:buFont typeface="Arial"/>
                <a:buChar char="•"/>
                <a:defRPr/>
              </a:pPr>
              <a:r>
                <a:rPr lang="en-US" b="1" dirty="0">
                  <a:solidFill>
                    <a:prstClr val="black"/>
                  </a:solidFill>
                  <a:latin typeface="+mn-lt"/>
                  <a:ea typeface="+mn-ea"/>
                  <a:cs typeface="+mn-cs"/>
                </a:rPr>
                <a:t>GFF</a:t>
              </a:r>
            </a:p>
            <a:p>
              <a:pPr marL="576263" indent="-295275" fontAlgn="auto">
                <a:lnSpc>
                  <a:spcPct val="150000"/>
                </a:lnSpc>
                <a:spcBef>
                  <a:spcPts val="0"/>
                </a:spcBef>
                <a:spcAft>
                  <a:spcPts val="0"/>
                </a:spcAft>
                <a:buFont typeface="Arial"/>
                <a:buChar char="•"/>
                <a:defRPr/>
              </a:pPr>
              <a:r>
                <a:rPr lang="en-US" b="1" dirty="0">
                  <a:solidFill>
                    <a:prstClr val="black"/>
                  </a:solidFill>
                  <a:latin typeface="+mn-lt"/>
                  <a:ea typeface="+mn-ea"/>
                  <a:cs typeface="+mn-cs"/>
                </a:rPr>
                <a:t>GTF</a:t>
              </a:r>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Content Placeholder 2"/>
          <p:cNvSpPr txBox="1">
            <a:spLocks/>
          </p:cNvSpPr>
          <p:nvPr/>
        </p:nvSpPr>
        <p:spPr bwMode="auto">
          <a:xfrm>
            <a:off x="176213" y="2400300"/>
            <a:ext cx="8794750" cy="6619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buFont typeface="Arial" charset="0"/>
              <a:buNone/>
            </a:pPr>
            <a:r>
              <a:rPr lang="en-US" sz="1400">
                <a:solidFill>
                  <a:srgbClr val="000000"/>
                </a:solidFill>
                <a:latin typeface="Courier" charset="0"/>
                <a:cs typeface="Courier" charset="0"/>
              </a:rPr>
              <a:t>&gt;unique_sequence_ID</a:t>
            </a:r>
          </a:p>
          <a:p>
            <a:pPr eaLnBrk="1" hangingPunct="1">
              <a:lnSpc>
                <a:spcPct val="120000"/>
              </a:lnSpc>
              <a:buFont typeface="Arial" charset="0"/>
              <a:buNone/>
            </a:pPr>
            <a:r>
              <a:rPr lang="en-US" sz="1400">
                <a:solidFill>
                  <a:srgbClr val="000000"/>
                </a:solidFill>
                <a:latin typeface="Courier" charset="0"/>
                <a:cs typeface="Courier" charset="0"/>
              </a:rPr>
              <a:t>ATTCATTAAAGCAGTTTATTGGCTTAATGTACATCAGTGAAATCATAAATGCTAAAAATTTATGATAAAAGAATAC</a:t>
            </a:r>
          </a:p>
          <a:p>
            <a:pPr eaLnBrk="1" hangingPunct="1">
              <a:lnSpc>
                <a:spcPct val="120000"/>
              </a:lnSpc>
              <a:buFont typeface="Arial" charset="0"/>
              <a:buNone/>
            </a:pPr>
            <a:endParaRPr lang="en-US" sz="1400">
              <a:solidFill>
                <a:srgbClr val="000000"/>
              </a:solidFill>
              <a:latin typeface="Courier" charset="0"/>
              <a:cs typeface="Courier" charset="0"/>
            </a:endParaRPr>
          </a:p>
        </p:txBody>
      </p:sp>
      <p:sp>
        <p:nvSpPr>
          <p:cNvPr id="116738" name="Content Placeholder 2"/>
          <p:cNvSpPr txBox="1">
            <a:spLocks/>
          </p:cNvSpPr>
          <p:nvPr/>
        </p:nvSpPr>
        <p:spPr bwMode="auto">
          <a:xfrm>
            <a:off x="176213" y="3438525"/>
            <a:ext cx="8794750" cy="26749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buFont typeface="Arial" charset="0"/>
              <a:buNone/>
            </a:pPr>
            <a:r>
              <a:rPr lang="en-US" sz="1400">
                <a:solidFill>
                  <a:srgbClr val="000000"/>
                </a:solidFill>
                <a:latin typeface="Courier" charset="0"/>
                <a:cs typeface="Courier" charset="0"/>
              </a:rPr>
              <a:t>&gt;Group10 gi|323388978|ref|NC_007079.3| Amel_4.5, whole genome shotgun sequence</a:t>
            </a:r>
          </a:p>
          <a:p>
            <a:pPr eaLnBrk="1" hangingPunct="1">
              <a:lnSpc>
                <a:spcPct val="120000"/>
              </a:lnSpc>
              <a:buFont typeface="Arial" charset="0"/>
              <a:buNone/>
            </a:pPr>
            <a:r>
              <a:rPr lang="en-US" sz="1400">
                <a:solidFill>
                  <a:srgbClr val="000000"/>
                </a:solidFill>
                <a:latin typeface="Courier" charset="0"/>
                <a:cs typeface="Courier" charset="0"/>
              </a:rPr>
              <a:t>TAATTTATATATCTATTTTTTTTATTAAAAAATTTATATTTTTGTTAAAATTTTATTTGATTAGAAATAT</a:t>
            </a:r>
          </a:p>
          <a:p>
            <a:pPr eaLnBrk="1" hangingPunct="1">
              <a:lnSpc>
                <a:spcPct val="120000"/>
              </a:lnSpc>
              <a:buFont typeface="Arial" charset="0"/>
              <a:buNone/>
            </a:pPr>
            <a:r>
              <a:rPr lang="en-US" sz="1400">
                <a:solidFill>
                  <a:srgbClr val="000000"/>
                </a:solidFill>
                <a:latin typeface="Courier" charset="0"/>
                <a:cs typeface="Courier" charset="0"/>
              </a:rPr>
              <a:t>TTTTACTATTGTTCATTAATCGTTAATTAAAGATAGCACAGCACATGTAAGAATTCTAGGTCATGCGAAA</a:t>
            </a:r>
          </a:p>
          <a:p>
            <a:pPr eaLnBrk="1" hangingPunct="1">
              <a:lnSpc>
                <a:spcPct val="120000"/>
              </a:lnSpc>
              <a:buFont typeface="Arial" charset="0"/>
              <a:buNone/>
            </a:pPr>
            <a:r>
              <a:rPr lang="en-US" sz="1400">
                <a:solidFill>
                  <a:srgbClr val="000000"/>
                </a:solidFill>
                <a:latin typeface="Courier" charset="0"/>
                <a:cs typeface="Courier" charset="0"/>
              </a:rPr>
              <a:t>TTAAAAATTAAAAATATTCATATTTCTATAATAATTAAATTATTGTTTTAATTTAAGTAAAAAAATTTCT</a:t>
            </a:r>
          </a:p>
          <a:p>
            <a:pPr eaLnBrk="1" hangingPunct="1">
              <a:lnSpc>
                <a:spcPct val="120000"/>
              </a:lnSpc>
              <a:buFont typeface="Arial" charset="0"/>
              <a:buNone/>
            </a:pPr>
            <a:r>
              <a:rPr lang="en-US" sz="1400">
                <a:solidFill>
                  <a:srgbClr val="000000"/>
                </a:solidFill>
                <a:latin typeface="Courier" charset="0"/>
                <a:cs typeface="Courier" charset="0"/>
              </a:rPr>
              <a:t>AAGAAATCAAAAATTTGTTGTAATATTGAAACAAAATTTTGTTGTCTGCTTTTTATAGTAACTAATAAAT</a:t>
            </a:r>
          </a:p>
          <a:p>
            <a:pPr eaLnBrk="1" hangingPunct="1">
              <a:lnSpc>
                <a:spcPct val="120000"/>
              </a:lnSpc>
              <a:buFont typeface="Arial" charset="0"/>
              <a:buNone/>
            </a:pPr>
            <a:r>
              <a:rPr lang="en-US" sz="1400">
                <a:solidFill>
                  <a:srgbClr val="000000"/>
                </a:solidFill>
                <a:latin typeface="Courier" charset="0"/>
                <a:cs typeface="Courier" charset="0"/>
              </a:rPr>
              <a:t>ATTTAATAAAAAATTACTTTATTTAATATTTTATAATAAATCAAATTGTCCAATTTGAAATTTATTTTAT</a:t>
            </a:r>
          </a:p>
          <a:p>
            <a:pPr eaLnBrk="1" hangingPunct="1">
              <a:lnSpc>
                <a:spcPct val="120000"/>
              </a:lnSpc>
              <a:buFont typeface="Arial" charset="0"/>
              <a:buNone/>
            </a:pPr>
            <a:r>
              <a:rPr lang="en-US" sz="1400">
                <a:solidFill>
                  <a:srgbClr val="000000"/>
                </a:solidFill>
                <a:latin typeface="Courier" charset="0"/>
                <a:cs typeface="Courier" charset="0"/>
              </a:rPr>
              <a:t>CACTAAAAATATCTTTATTATAGTCAATATTTTTTGTTAGGTTTAAATAATTGTTAAAATTAGAAAATGA</a:t>
            </a:r>
          </a:p>
          <a:p>
            <a:pPr eaLnBrk="1" hangingPunct="1">
              <a:lnSpc>
                <a:spcPct val="120000"/>
              </a:lnSpc>
              <a:buFont typeface="Arial" charset="0"/>
              <a:buNone/>
            </a:pPr>
            <a:r>
              <a:rPr lang="en-US" sz="1400">
                <a:solidFill>
                  <a:srgbClr val="000000"/>
                </a:solidFill>
                <a:latin typeface="Courier" charset="0"/>
                <a:cs typeface="Courier" charset="0"/>
              </a:rPr>
              <a:t>TCGATATTTTCAAATAGTACGTTTAACTAATACTTAAGTGAAAGGTAAAGCGGTTATTTAAAATATTGAT</a:t>
            </a:r>
          </a:p>
          <a:p>
            <a:pPr eaLnBrk="1" hangingPunct="1">
              <a:lnSpc>
                <a:spcPct val="120000"/>
              </a:lnSpc>
              <a:buFont typeface="Arial" charset="0"/>
              <a:buNone/>
            </a:pPr>
            <a:r>
              <a:rPr lang="en-US" sz="1400">
                <a:solidFill>
                  <a:srgbClr val="000000"/>
                </a:solidFill>
                <a:latin typeface="Courier" charset="0"/>
                <a:cs typeface="Courier" charset="0"/>
              </a:rPr>
              <a:t>TTATAATATTCGTGACATAATATATTTATAAATAGATTATATATATATATATACATCAAAATATTATACG</a:t>
            </a:r>
          </a:p>
          <a:p>
            <a:pPr eaLnBrk="1" hangingPunct="1">
              <a:lnSpc>
                <a:spcPct val="120000"/>
              </a:lnSpc>
              <a:buFont typeface="Arial" charset="0"/>
              <a:buNone/>
            </a:pPr>
            <a:r>
              <a:rPr lang="en-US" sz="1400">
                <a:solidFill>
                  <a:srgbClr val="000000"/>
                </a:solidFill>
                <a:latin typeface="Courier" charset="0"/>
                <a:cs typeface="Courier" charset="0"/>
              </a:rPr>
              <a:t>AGAACTAGAAAATATTACAGATGCAAAATAAATTAAATTTTGTAAATGTTACAGAATTAAAAATCGAAGT</a:t>
            </a:r>
          </a:p>
        </p:txBody>
      </p:sp>
      <p:sp>
        <p:nvSpPr>
          <p:cNvPr id="11673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FASTA</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FASTQ</a:t>
            </a:r>
          </a:p>
        </p:txBody>
      </p:sp>
      <p:sp>
        <p:nvSpPr>
          <p:cNvPr id="117762" name="Content Placeholder 2"/>
          <p:cNvSpPr>
            <a:spLocks noGrp="1"/>
          </p:cNvSpPr>
          <p:nvPr>
            <p:ph idx="1"/>
          </p:nvPr>
        </p:nvSpPr>
        <p:spPr>
          <a:xfrm>
            <a:off x="315913" y="3635375"/>
            <a:ext cx="8470900" cy="3108325"/>
          </a:xfrm>
        </p:spPr>
        <p:txBody>
          <a:bodyPr/>
          <a:lstStyle/>
          <a:p>
            <a:pPr marL="0" indent="0" eaLnBrk="1" hangingPunct="1">
              <a:lnSpc>
                <a:spcPct val="130000"/>
              </a:lnSpc>
              <a:buFont typeface="Arial" charset="0"/>
              <a:buChar char="•"/>
            </a:pPr>
            <a:r>
              <a:rPr lang="en-US" sz="1600">
                <a:latin typeface="Arial" charset="0"/>
              </a:rPr>
              <a:t>DNA sequence with quality metadata</a:t>
            </a:r>
          </a:p>
          <a:p>
            <a:pPr marL="0" indent="0" eaLnBrk="1" hangingPunct="1">
              <a:lnSpc>
                <a:spcPct val="130000"/>
              </a:lnSpc>
              <a:buFont typeface="Arial" charset="0"/>
              <a:buChar char="•"/>
            </a:pPr>
            <a:r>
              <a:rPr lang="en-US" sz="1600">
                <a:latin typeface="Arial" charset="0"/>
              </a:rPr>
              <a:t>Variants you’ll encounter –&gt; Sanger, Illumina - Sanger is most common</a:t>
            </a:r>
          </a:p>
          <a:p>
            <a:pPr marL="0" indent="0" eaLnBrk="1" hangingPunct="1">
              <a:lnSpc>
                <a:spcPct val="130000"/>
              </a:lnSpc>
              <a:buFont typeface="Arial" charset="0"/>
              <a:buChar char="•"/>
            </a:pPr>
            <a:r>
              <a:rPr lang="en-US" sz="1600">
                <a:latin typeface="Arial" charset="0"/>
              </a:rPr>
              <a:t>May be ‘raw’ data (straight from sequencing pipeline) or processed (trimmed)</a:t>
            </a:r>
          </a:p>
          <a:p>
            <a:pPr marL="0" indent="0" eaLnBrk="1" hangingPunct="1">
              <a:lnSpc>
                <a:spcPct val="130000"/>
              </a:lnSpc>
              <a:buFont typeface="Arial" charset="0"/>
              <a:buChar char="•"/>
            </a:pPr>
            <a:r>
              <a:rPr lang="en-US" sz="1600">
                <a:latin typeface="Arial" charset="0"/>
              </a:rPr>
              <a:t>The header line, starts with ‘@’,followed directly by an ID and an optional description (separated by a space)</a:t>
            </a:r>
          </a:p>
          <a:p>
            <a:pPr marL="0" indent="0" eaLnBrk="1" hangingPunct="1">
              <a:lnSpc>
                <a:spcPct val="130000"/>
              </a:lnSpc>
              <a:buFont typeface="Arial" charset="0"/>
              <a:buChar char="•"/>
            </a:pPr>
            <a:r>
              <a:rPr lang="en-US" sz="1600">
                <a:latin typeface="Arial" charset="0"/>
              </a:rPr>
              <a:t>Can hold 100’s of millions of records</a:t>
            </a:r>
          </a:p>
          <a:p>
            <a:pPr marL="0" indent="0" eaLnBrk="1" hangingPunct="1">
              <a:lnSpc>
                <a:spcPct val="130000"/>
              </a:lnSpc>
              <a:buFont typeface="Arial" charset="0"/>
              <a:buChar char="•"/>
            </a:pPr>
            <a:r>
              <a:rPr lang="en-US" sz="1600" b="1">
                <a:latin typeface="Arial" charset="0"/>
              </a:rPr>
              <a:t>Files can be very large - 100’s of GB apiece</a:t>
            </a:r>
          </a:p>
        </p:txBody>
      </p:sp>
      <p:sp>
        <p:nvSpPr>
          <p:cNvPr id="117763" name="Content Placeholder 2"/>
          <p:cNvSpPr txBox="1">
            <a:spLocks/>
          </p:cNvSpPr>
          <p:nvPr/>
        </p:nvSpPr>
        <p:spPr bwMode="auto">
          <a:xfrm>
            <a:off x="315913" y="2165350"/>
            <a:ext cx="8512175" cy="12334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Aft>
                <a:spcPts val="600"/>
              </a:spcAft>
              <a:buFont typeface="Arial" charset="0"/>
              <a:buNone/>
            </a:pPr>
            <a:r>
              <a:rPr lang="en-US" sz="1400">
                <a:solidFill>
                  <a:srgbClr val="000000"/>
                </a:solidFill>
                <a:latin typeface="Courier" charset="0"/>
                <a:cs typeface="Courier" charset="0"/>
              </a:rPr>
              <a:t>@unique_sequence_ID</a:t>
            </a:r>
          </a:p>
          <a:p>
            <a:pPr eaLnBrk="1" hangingPunct="1">
              <a:spcAft>
                <a:spcPts val="600"/>
              </a:spcAft>
              <a:buFont typeface="Arial" charset="0"/>
              <a:buNone/>
            </a:pPr>
            <a:r>
              <a:rPr lang="en-US" sz="1400">
                <a:solidFill>
                  <a:srgbClr val="000000"/>
                </a:solidFill>
                <a:latin typeface="Courier" charset="0"/>
                <a:cs typeface="Courier" charset="0"/>
              </a:rPr>
              <a:t>ATTCATTAAAGCAGTTTATTGGCTTAATGTACATCAGTGAAATCATAAATGCTAAAAATTTATGATAAAAGAATAC</a:t>
            </a:r>
          </a:p>
          <a:p>
            <a:pPr eaLnBrk="1" hangingPunct="1">
              <a:spcAft>
                <a:spcPts val="600"/>
              </a:spcAft>
              <a:buFont typeface="Arial" charset="0"/>
              <a:buNone/>
            </a:pPr>
            <a:r>
              <a:rPr lang="en-US" sz="1400">
                <a:solidFill>
                  <a:srgbClr val="000000"/>
                </a:solidFill>
                <a:latin typeface="Courier" charset="0"/>
                <a:cs typeface="Courier" charset="0"/>
              </a:rPr>
              <a:t>+</a:t>
            </a:r>
          </a:p>
          <a:p>
            <a:pPr eaLnBrk="1" hangingPunct="1">
              <a:spcAft>
                <a:spcPts val="600"/>
              </a:spcAft>
              <a:buFont typeface="Arial" charset="0"/>
              <a:buNone/>
            </a:pPr>
            <a:r>
              <a:rPr lang="en-US" sz="1400">
                <a:solidFill>
                  <a:srgbClr val="000000"/>
                </a:solidFill>
                <a:latin typeface="Courier" charset="0"/>
                <a:cs typeface="Courier" charset="0"/>
              </a:rPr>
              <a:t>=-(DD--DDD/DD5:*1B3&amp;)-B6+8@+1(DDB:DD07/DB&amp;3((+:?=8*D+DDD+B)*)B.8CDBDD4DDD@@D</a:t>
            </a:r>
          </a:p>
          <a:p>
            <a:pPr eaLnBrk="1" hangingPunct="1">
              <a:spcAft>
                <a:spcPts val="1200"/>
              </a:spcAft>
              <a:buFont typeface="Arial" charset="0"/>
              <a:buNone/>
            </a:pPr>
            <a:endParaRPr lang="en-US" sz="1400">
              <a:solidFill>
                <a:srgbClr val="000000"/>
              </a:solidFill>
              <a:latin typeface="Courier" charset="0"/>
              <a:cs typeface="Courier"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GFF3</a:t>
            </a:r>
          </a:p>
        </p:txBody>
      </p:sp>
      <p:sp>
        <p:nvSpPr>
          <p:cNvPr id="119810" name="Content Placeholder 2"/>
          <p:cNvSpPr>
            <a:spLocks noGrp="1"/>
          </p:cNvSpPr>
          <p:nvPr>
            <p:ph idx="1"/>
          </p:nvPr>
        </p:nvSpPr>
        <p:spPr>
          <a:xfrm>
            <a:off x="176213" y="2233613"/>
            <a:ext cx="8670925" cy="2000250"/>
          </a:xfrm>
        </p:spPr>
        <p:txBody>
          <a:bodyPr/>
          <a:lstStyle/>
          <a:p>
            <a:pPr marL="173038" indent="-173038" eaLnBrk="1" hangingPunct="1">
              <a:lnSpc>
                <a:spcPct val="130000"/>
              </a:lnSpc>
              <a:spcBef>
                <a:spcPct val="0"/>
              </a:spcBef>
              <a:spcAft>
                <a:spcPts val="1200"/>
              </a:spcAft>
              <a:buFont typeface="Arial" charset="0"/>
              <a:buChar char="•"/>
            </a:pPr>
            <a:r>
              <a:rPr lang="en-US" sz="1800" dirty="0">
                <a:solidFill>
                  <a:srgbClr val="000000"/>
                </a:solidFill>
                <a:latin typeface="Arial" charset="0"/>
              </a:rPr>
              <a:t>Tab-delimited file to store genomic features, e.g. genomic intervals of genes and gene structure</a:t>
            </a:r>
          </a:p>
          <a:p>
            <a:pPr marL="173038" indent="-173038" eaLnBrk="1" hangingPunct="1">
              <a:lnSpc>
                <a:spcPct val="130000"/>
              </a:lnSpc>
              <a:spcBef>
                <a:spcPct val="0"/>
              </a:spcBef>
              <a:spcAft>
                <a:spcPts val="1200"/>
              </a:spcAft>
              <a:buFont typeface="Arial" charset="0"/>
              <a:buChar char="•"/>
            </a:pPr>
            <a:r>
              <a:rPr lang="en-US" sz="1800" dirty="0">
                <a:solidFill>
                  <a:srgbClr val="000000"/>
                </a:solidFill>
                <a:latin typeface="Arial" charset="0"/>
              </a:rPr>
              <a:t>Meant to be unified replacement for GFF/GTF (includes specification)</a:t>
            </a:r>
          </a:p>
          <a:p>
            <a:pPr marL="173038" indent="-173038" eaLnBrk="1" hangingPunct="1">
              <a:lnSpc>
                <a:spcPct val="130000"/>
              </a:lnSpc>
              <a:spcBef>
                <a:spcPct val="0"/>
              </a:spcBef>
              <a:spcAft>
                <a:spcPts val="1200"/>
              </a:spcAft>
              <a:buFont typeface="Arial" charset="0"/>
              <a:buChar char="•"/>
            </a:pPr>
            <a:r>
              <a:rPr lang="en-US" sz="1800" dirty="0">
                <a:solidFill>
                  <a:srgbClr val="000000"/>
                </a:solidFill>
                <a:latin typeface="Arial" charset="0"/>
              </a:rPr>
              <a:t>All but UCSC have started using this (UCSC prefers their own internal formats)</a:t>
            </a: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a:p>
            <a:pPr lvl="1" eaLnBrk="1" hangingPunct="1">
              <a:lnSpc>
                <a:spcPct val="130000"/>
              </a:lnSpc>
              <a:spcBef>
                <a:spcPct val="0"/>
              </a:spcBef>
              <a:spcAft>
                <a:spcPts val="1200"/>
              </a:spcAft>
              <a:buFont typeface="Arial" charset="0"/>
              <a:buChar char="•"/>
            </a:pPr>
            <a:endParaRPr lang="en-US" sz="1800" dirty="0">
              <a:solidFill>
                <a:srgbClr val="000000"/>
              </a:solidFill>
              <a:latin typeface="Arial" charset="0"/>
            </a:endParaRPr>
          </a:p>
        </p:txBody>
      </p:sp>
      <p:sp>
        <p:nvSpPr>
          <p:cNvPr id="119811" name="Content Placeholder 2"/>
          <p:cNvSpPr txBox="1">
            <a:spLocks/>
          </p:cNvSpPr>
          <p:nvPr/>
        </p:nvSpPr>
        <p:spPr bwMode="auto">
          <a:xfrm>
            <a:off x="176213" y="4543425"/>
            <a:ext cx="8794750" cy="9620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None/>
            </a:pPr>
            <a:r>
              <a:rPr lang="en-US" sz="1100">
                <a:solidFill>
                  <a:srgbClr val="000000"/>
                </a:solidFill>
                <a:latin typeface="Courier" charset="0"/>
                <a:cs typeface="Courier" charset="0"/>
              </a:rPr>
              <a:t>Chr</a:t>
            </a:r>
            <a:r>
              <a:rPr lang="hu-HU" sz="1100">
                <a:solidFill>
                  <a:srgbClr val="000000"/>
                </a:solidFill>
                <a:latin typeface="Courier" charset="0"/>
                <a:cs typeface="Courier" charset="0"/>
              </a:rPr>
              <a:t>1  amel_OGSv3.1    gene    204921  223005  .       +       .       ID=GB42165</a:t>
            </a:r>
          </a:p>
          <a:p>
            <a:pPr eaLnBrk="1" hangingPunct="1">
              <a:buFont typeface="Arial" charset="0"/>
              <a:buNone/>
            </a:pPr>
            <a:r>
              <a:rPr lang="en-US" sz="1100">
                <a:solidFill>
                  <a:srgbClr val="000000"/>
                </a:solidFill>
                <a:latin typeface="Courier" charset="0"/>
                <a:cs typeface="Courier" charset="0"/>
              </a:rPr>
              <a:t>Chr</a:t>
            </a:r>
            <a:r>
              <a:rPr lang="hu-HU" sz="1100">
                <a:solidFill>
                  <a:srgbClr val="000000"/>
                </a:solidFill>
                <a:latin typeface="Courier" charset="0"/>
                <a:cs typeface="Courier" charset="0"/>
              </a:rPr>
              <a:t>1  amel_OGSv3.1    mRNA    204921  223005  .       +       .       ID=GB42165-RA;Parent=GB42165</a:t>
            </a:r>
          </a:p>
          <a:p>
            <a:pPr eaLnBrk="1" hangingPunct="1">
              <a:buFont typeface="Arial" charset="0"/>
              <a:buNone/>
            </a:pPr>
            <a:r>
              <a:rPr lang="en-US" sz="1100">
                <a:solidFill>
                  <a:srgbClr val="000000"/>
                </a:solidFill>
                <a:latin typeface="Courier" charset="0"/>
                <a:cs typeface="Courier" charset="0"/>
              </a:rPr>
              <a:t>Chr</a:t>
            </a:r>
            <a:r>
              <a:rPr lang="hu-HU" sz="1100">
                <a:solidFill>
                  <a:srgbClr val="000000"/>
                </a:solidFill>
                <a:latin typeface="Courier" charset="0"/>
                <a:cs typeface="Courier" charset="0"/>
              </a:rPr>
              <a:t>1  amel_OGSv3.1    3’UTR   222859  223005  .       +       .       Parent=GB42165-RA</a:t>
            </a:r>
          </a:p>
          <a:p>
            <a:pPr eaLnBrk="1" hangingPunct="1">
              <a:buFont typeface="Arial" charset="0"/>
              <a:buNone/>
            </a:pPr>
            <a:r>
              <a:rPr lang="en-US" sz="1100">
                <a:solidFill>
                  <a:srgbClr val="000000"/>
                </a:solidFill>
                <a:latin typeface="Courier" charset="0"/>
                <a:cs typeface="Courier" charset="0"/>
              </a:rPr>
              <a:t>Chr</a:t>
            </a:r>
            <a:r>
              <a:rPr lang="hu-HU" sz="1100">
                <a:solidFill>
                  <a:srgbClr val="000000"/>
                </a:solidFill>
                <a:latin typeface="Courier" charset="0"/>
                <a:cs typeface="Courier" charset="0"/>
              </a:rPr>
              <a:t>1  amel_OGSv3.1    exon    204921  205070  .       +       .       Parent=GB42165-RA</a:t>
            </a:r>
          </a:p>
          <a:p>
            <a:pPr eaLnBrk="1" hangingPunct="1">
              <a:buFont typeface="Arial" charset="0"/>
              <a:buNone/>
            </a:pPr>
            <a:r>
              <a:rPr lang="en-US" sz="1100">
                <a:solidFill>
                  <a:srgbClr val="000000"/>
                </a:solidFill>
                <a:latin typeface="Courier" charset="0"/>
                <a:cs typeface="Courier" charset="0"/>
              </a:rPr>
              <a:t>Chr</a:t>
            </a:r>
            <a:r>
              <a:rPr lang="hu-HU" sz="1100">
                <a:solidFill>
                  <a:srgbClr val="000000"/>
                </a:solidFill>
                <a:latin typeface="Courier" charset="0"/>
                <a:cs typeface="Courier" charset="0"/>
              </a:rPr>
              <a:t>1  amel_OGSv3.1    exon    222772  223005  .       +       .       Parent=GB42165-RA</a:t>
            </a:r>
          </a:p>
        </p:txBody>
      </p:sp>
      <p:sp>
        <p:nvSpPr>
          <p:cNvPr id="119812" name="TextBox 25"/>
          <p:cNvSpPr txBox="1">
            <a:spLocks noChangeArrowheads="1"/>
          </p:cNvSpPr>
          <p:nvPr/>
        </p:nvSpPr>
        <p:spPr bwMode="auto">
          <a:xfrm>
            <a:off x="9525" y="5899150"/>
            <a:ext cx="1373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Chromosome ID</a:t>
            </a:r>
          </a:p>
        </p:txBody>
      </p:sp>
      <p:sp>
        <p:nvSpPr>
          <p:cNvPr id="119813" name="TextBox 26"/>
          <p:cNvSpPr txBox="1">
            <a:spLocks noChangeArrowheads="1"/>
          </p:cNvSpPr>
          <p:nvPr/>
        </p:nvSpPr>
        <p:spPr bwMode="auto">
          <a:xfrm>
            <a:off x="973138" y="5691188"/>
            <a:ext cx="706437"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Source</a:t>
            </a:r>
          </a:p>
        </p:txBody>
      </p:sp>
      <p:sp>
        <p:nvSpPr>
          <p:cNvPr id="119814" name="TextBox 27"/>
          <p:cNvSpPr txBox="1">
            <a:spLocks noChangeArrowheads="1"/>
          </p:cNvSpPr>
          <p:nvPr/>
        </p:nvSpPr>
        <p:spPr bwMode="auto">
          <a:xfrm>
            <a:off x="5856288" y="5691188"/>
            <a:ext cx="1762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Attributes (hierarchy)</a:t>
            </a:r>
          </a:p>
        </p:txBody>
      </p:sp>
      <p:sp>
        <p:nvSpPr>
          <p:cNvPr id="119815" name="TextBox 28"/>
          <p:cNvSpPr txBox="1">
            <a:spLocks noChangeArrowheads="1"/>
          </p:cNvSpPr>
          <p:nvPr/>
        </p:nvSpPr>
        <p:spPr bwMode="auto">
          <a:xfrm>
            <a:off x="1716088" y="6080125"/>
            <a:ext cx="112553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Gene feature</a:t>
            </a:r>
          </a:p>
        </p:txBody>
      </p:sp>
      <p:sp>
        <p:nvSpPr>
          <p:cNvPr id="119816" name="TextBox 29"/>
          <p:cNvSpPr txBox="1">
            <a:spLocks noChangeArrowheads="1"/>
          </p:cNvSpPr>
          <p:nvPr/>
        </p:nvSpPr>
        <p:spPr bwMode="auto">
          <a:xfrm>
            <a:off x="2473325" y="5899150"/>
            <a:ext cx="1168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Start location</a:t>
            </a:r>
          </a:p>
        </p:txBody>
      </p:sp>
      <p:sp>
        <p:nvSpPr>
          <p:cNvPr id="119817" name="TextBox 30"/>
          <p:cNvSpPr txBox="1">
            <a:spLocks noChangeArrowheads="1"/>
          </p:cNvSpPr>
          <p:nvPr/>
        </p:nvSpPr>
        <p:spPr bwMode="auto">
          <a:xfrm>
            <a:off x="3163888" y="5691188"/>
            <a:ext cx="110807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End location</a:t>
            </a:r>
          </a:p>
        </p:txBody>
      </p:sp>
      <p:sp>
        <p:nvSpPr>
          <p:cNvPr id="119818" name="TextBox 31"/>
          <p:cNvSpPr txBox="1">
            <a:spLocks noChangeArrowheads="1"/>
          </p:cNvSpPr>
          <p:nvPr/>
        </p:nvSpPr>
        <p:spPr bwMode="auto">
          <a:xfrm>
            <a:off x="4511675" y="5691188"/>
            <a:ext cx="671513"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Strand</a:t>
            </a:r>
          </a:p>
        </p:txBody>
      </p:sp>
      <p:cxnSp>
        <p:nvCxnSpPr>
          <p:cNvPr id="33" name="Straight Connector 32"/>
          <p:cNvCxnSpPr/>
          <p:nvPr/>
        </p:nvCxnSpPr>
        <p:spPr>
          <a:xfrm flipV="1">
            <a:off x="431800" y="5540375"/>
            <a:ext cx="0" cy="452438"/>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3049588" y="5540375"/>
            <a:ext cx="0" cy="452438"/>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335088" y="5540375"/>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268538" y="5540375"/>
            <a:ext cx="0" cy="59055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714750" y="5540375"/>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846638" y="5540375"/>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732588" y="5540375"/>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9826" name="TextBox 39"/>
          <p:cNvSpPr txBox="1">
            <a:spLocks noChangeArrowheads="1"/>
          </p:cNvSpPr>
          <p:nvPr/>
        </p:nvSpPr>
        <p:spPr bwMode="auto">
          <a:xfrm>
            <a:off x="3363913" y="6296025"/>
            <a:ext cx="16732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Score (user defined)</a:t>
            </a:r>
          </a:p>
        </p:txBody>
      </p:sp>
      <p:cxnSp>
        <p:nvCxnSpPr>
          <p:cNvPr id="41" name="Straight Connector 40"/>
          <p:cNvCxnSpPr/>
          <p:nvPr/>
        </p:nvCxnSpPr>
        <p:spPr>
          <a:xfrm flipV="1">
            <a:off x="4191000" y="5545138"/>
            <a:ext cx="0" cy="8128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9828" name="TextBox 41"/>
          <p:cNvSpPr txBox="1">
            <a:spLocks noChangeArrowheads="1"/>
          </p:cNvSpPr>
          <p:nvPr/>
        </p:nvSpPr>
        <p:spPr bwMode="auto">
          <a:xfrm>
            <a:off x="5202238" y="6053138"/>
            <a:ext cx="6381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Phase</a:t>
            </a:r>
          </a:p>
        </p:txBody>
      </p:sp>
      <p:cxnSp>
        <p:nvCxnSpPr>
          <p:cNvPr id="43" name="Straight Connector 42"/>
          <p:cNvCxnSpPr/>
          <p:nvPr/>
        </p:nvCxnSpPr>
        <p:spPr>
          <a:xfrm flipV="1">
            <a:off x="5513388" y="5529263"/>
            <a:ext cx="0" cy="5715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GTF</a:t>
            </a:r>
          </a:p>
        </p:txBody>
      </p:sp>
      <p:sp>
        <p:nvSpPr>
          <p:cNvPr id="3" name="Content Placeholder 2"/>
          <p:cNvSpPr txBox="1">
            <a:spLocks/>
          </p:cNvSpPr>
          <p:nvPr/>
        </p:nvSpPr>
        <p:spPr>
          <a:xfrm>
            <a:off x="176213" y="2335213"/>
            <a:ext cx="8670925" cy="13541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1637" lvl="1" fontAlgn="auto">
              <a:lnSpc>
                <a:spcPct val="120000"/>
              </a:lnSpc>
              <a:spcBef>
                <a:spcPts val="0"/>
              </a:spcBef>
              <a:spcAft>
                <a:spcPts val="1200"/>
              </a:spcAft>
              <a:buFont typeface="Arial"/>
              <a:buChar char="•"/>
              <a:defRPr/>
            </a:pPr>
            <a:r>
              <a:rPr lang="en-US" sz="1800" dirty="0"/>
              <a:t>Evolved from Sanger Centre GFF (gene feature format) originally, but repeatedly modified</a:t>
            </a:r>
          </a:p>
          <a:p>
            <a:pPr marL="401637" lvl="1" fontAlgn="auto">
              <a:lnSpc>
                <a:spcPct val="120000"/>
              </a:lnSpc>
              <a:spcBef>
                <a:spcPts val="0"/>
              </a:spcBef>
              <a:spcAft>
                <a:spcPts val="1200"/>
              </a:spcAft>
              <a:buFont typeface="Arial"/>
              <a:buChar char="•"/>
              <a:defRPr/>
            </a:pPr>
            <a:r>
              <a:rPr lang="en-US" sz="1800" dirty="0"/>
              <a:t>Differences in representation of information make it distinct from GFF</a:t>
            </a:r>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a:p>
            <a:pPr lvl="1" fontAlgn="auto">
              <a:lnSpc>
                <a:spcPct val="120000"/>
              </a:lnSpc>
              <a:spcBef>
                <a:spcPts val="0"/>
              </a:spcBef>
              <a:spcAft>
                <a:spcPts val="1200"/>
              </a:spcAft>
              <a:buFont typeface="Arial"/>
              <a:buChar char="•"/>
              <a:defRPr/>
            </a:pPr>
            <a:endParaRPr lang="en-US" sz="1800" dirty="0"/>
          </a:p>
        </p:txBody>
      </p:sp>
      <p:sp>
        <p:nvSpPr>
          <p:cNvPr id="118787" name="Content Placeholder 2"/>
          <p:cNvSpPr txBox="1">
            <a:spLocks/>
          </p:cNvSpPr>
          <p:nvPr/>
        </p:nvSpPr>
        <p:spPr bwMode="auto">
          <a:xfrm>
            <a:off x="176213" y="4194175"/>
            <a:ext cx="8794750" cy="9540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None/>
            </a:pPr>
            <a:r>
              <a:rPr lang="en-US" sz="1100">
                <a:solidFill>
                  <a:srgbClr val="000000"/>
                </a:solidFill>
                <a:latin typeface="Courier" charset="0"/>
                <a:cs typeface="Courier" charset="0"/>
              </a:rPr>
              <a:t>AB000381 Twinscan  CDS          380   401   .   +   0  gene_id "001"; transcript_id "001.1";</a:t>
            </a:r>
          </a:p>
          <a:p>
            <a:pPr eaLnBrk="1" hangingPunct="1">
              <a:buFont typeface="Arial" charset="0"/>
              <a:buNone/>
            </a:pPr>
            <a:r>
              <a:rPr lang="en-US" sz="1100">
                <a:solidFill>
                  <a:srgbClr val="000000"/>
                </a:solidFill>
                <a:latin typeface="Courier" charset="0"/>
                <a:cs typeface="Courier" charset="0"/>
              </a:rPr>
              <a:t>AB000381 Twinscan  CDS          501   650   .   +   2  gene_id "001"; transcript_id "001.1";</a:t>
            </a:r>
          </a:p>
          <a:p>
            <a:pPr eaLnBrk="1" hangingPunct="1">
              <a:buFont typeface="Arial" charset="0"/>
              <a:buNone/>
            </a:pPr>
            <a:r>
              <a:rPr lang="en-US" sz="1100">
                <a:solidFill>
                  <a:srgbClr val="000000"/>
                </a:solidFill>
                <a:latin typeface="Courier" charset="0"/>
                <a:cs typeface="Courier" charset="0"/>
              </a:rPr>
              <a:t>AB000381 Twinscan  CDS          700   707   .   +   2  gene_id "001"; transcript_id "001.1";</a:t>
            </a:r>
          </a:p>
          <a:p>
            <a:pPr eaLnBrk="1" hangingPunct="1">
              <a:buFont typeface="Arial" charset="0"/>
              <a:buNone/>
            </a:pPr>
            <a:r>
              <a:rPr lang="en-US" sz="1100">
                <a:solidFill>
                  <a:srgbClr val="000000"/>
                </a:solidFill>
                <a:latin typeface="Courier" charset="0"/>
                <a:cs typeface="Courier" charset="0"/>
              </a:rPr>
              <a:t>AB000381 Twinscan  start_codon  380   382   .   +   0  gene_id "001"; transcript_id "001.1";</a:t>
            </a:r>
          </a:p>
          <a:p>
            <a:pPr eaLnBrk="1" hangingPunct="1">
              <a:buFont typeface="Arial" charset="0"/>
              <a:buNone/>
            </a:pPr>
            <a:r>
              <a:rPr lang="en-US" sz="1100">
                <a:solidFill>
                  <a:srgbClr val="000000"/>
                </a:solidFill>
                <a:latin typeface="Courier" charset="0"/>
                <a:cs typeface="Courier" charset="0"/>
              </a:rPr>
              <a:t>AB000381 Twinscan  stop_codon   708   710   .   +   0  gene_id "001"; transcript_id "001.1";</a:t>
            </a:r>
            <a:endParaRPr lang="hu-HU" sz="1100">
              <a:solidFill>
                <a:srgbClr val="000000"/>
              </a:solidFill>
              <a:latin typeface="Courier" charset="0"/>
              <a:cs typeface="Courier" charset="0"/>
            </a:endParaRPr>
          </a:p>
        </p:txBody>
      </p:sp>
      <p:sp>
        <p:nvSpPr>
          <p:cNvPr id="118788" name="TextBox 4"/>
          <p:cNvSpPr txBox="1">
            <a:spLocks noChangeArrowheads="1"/>
          </p:cNvSpPr>
          <p:nvPr/>
        </p:nvSpPr>
        <p:spPr bwMode="auto">
          <a:xfrm>
            <a:off x="9525" y="5710238"/>
            <a:ext cx="1373188"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Chromosome ID</a:t>
            </a:r>
          </a:p>
        </p:txBody>
      </p:sp>
      <p:sp>
        <p:nvSpPr>
          <p:cNvPr id="118789" name="TextBox 5"/>
          <p:cNvSpPr txBox="1">
            <a:spLocks noChangeArrowheads="1"/>
          </p:cNvSpPr>
          <p:nvPr/>
        </p:nvSpPr>
        <p:spPr bwMode="auto">
          <a:xfrm>
            <a:off x="973138" y="5502275"/>
            <a:ext cx="70643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Source</a:t>
            </a:r>
          </a:p>
        </p:txBody>
      </p:sp>
      <p:sp>
        <p:nvSpPr>
          <p:cNvPr id="118790" name="TextBox 6"/>
          <p:cNvSpPr txBox="1">
            <a:spLocks noChangeArrowheads="1"/>
          </p:cNvSpPr>
          <p:nvPr/>
        </p:nvSpPr>
        <p:spPr bwMode="auto">
          <a:xfrm>
            <a:off x="5634038" y="5502275"/>
            <a:ext cx="220821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Attributes (some hierarchy)</a:t>
            </a:r>
          </a:p>
        </p:txBody>
      </p:sp>
      <p:sp>
        <p:nvSpPr>
          <p:cNvPr id="118791" name="TextBox 7"/>
          <p:cNvSpPr txBox="1">
            <a:spLocks noChangeArrowheads="1"/>
          </p:cNvSpPr>
          <p:nvPr/>
        </p:nvSpPr>
        <p:spPr bwMode="auto">
          <a:xfrm>
            <a:off x="1716088" y="5891213"/>
            <a:ext cx="112553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Gene feature</a:t>
            </a:r>
          </a:p>
        </p:txBody>
      </p:sp>
      <p:sp>
        <p:nvSpPr>
          <p:cNvPr id="118792" name="TextBox 9"/>
          <p:cNvSpPr txBox="1">
            <a:spLocks noChangeArrowheads="1"/>
          </p:cNvSpPr>
          <p:nvPr/>
        </p:nvSpPr>
        <p:spPr bwMode="auto">
          <a:xfrm>
            <a:off x="2473325" y="5710238"/>
            <a:ext cx="11684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Start location</a:t>
            </a:r>
          </a:p>
        </p:txBody>
      </p:sp>
      <p:sp>
        <p:nvSpPr>
          <p:cNvPr id="118793" name="TextBox 10"/>
          <p:cNvSpPr txBox="1">
            <a:spLocks noChangeArrowheads="1"/>
          </p:cNvSpPr>
          <p:nvPr/>
        </p:nvSpPr>
        <p:spPr bwMode="auto">
          <a:xfrm>
            <a:off x="3035300" y="5502275"/>
            <a:ext cx="11080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End location</a:t>
            </a:r>
          </a:p>
        </p:txBody>
      </p:sp>
      <p:sp>
        <p:nvSpPr>
          <p:cNvPr id="118794" name="TextBox 11"/>
          <p:cNvSpPr txBox="1">
            <a:spLocks noChangeArrowheads="1"/>
          </p:cNvSpPr>
          <p:nvPr/>
        </p:nvSpPr>
        <p:spPr bwMode="auto">
          <a:xfrm>
            <a:off x="4013200" y="5502275"/>
            <a:ext cx="671513"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Strand</a:t>
            </a:r>
          </a:p>
        </p:txBody>
      </p:sp>
      <p:cxnSp>
        <p:nvCxnSpPr>
          <p:cNvPr id="13" name="Straight Connector 12"/>
          <p:cNvCxnSpPr/>
          <p:nvPr/>
        </p:nvCxnSpPr>
        <p:spPr>
          <a:xfrm flipV="1">
            <a:off x="431800" y="5351463"/>
            <a:ext cx="0" cy="452437"/>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049588" y="5351463"/>
            <a:ext cx="0" cy="452437"/>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335088" y="5351463"/>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268538" y="5351463"/>
            <a:ext cx="0" cy="59055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586163" y="5351463"/>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4348163" y="5351463"/>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732588" y="5351463"/>
            <a:ext cx="0" cy="2286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8802" name="TextBox 19"/>
          <p:cNvSpPr txBox="1">
            <a:spLocks noChangeArrowheads="1"/>
          </p:cNvSpPr>
          <p:nvPr/>
        </p:nvSpPr>
        <p:spPr bwMode="auto">
          <a:xfrm>
            <a:off x="3154363" y="6107113"/>
            <a:ext cx="16732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Score (user defined)</a:t>
            </a:r>
          </a:p>
        </p:txBody>
      </p:sp>
      <p:cxnSp>
        <p:nvCxnSpPr>
          <p:cNvPr id="21" name="Straight Connector 20"/>
          <p:cNvCxnSpPr/>
          <p:nvPr/>
        </p:nvCxnSpPr>
        <p:spPr>
          <a:xfrm flipV="1">
            <a:off x="3983038" y="5356225"/>
            <a:ext cx="0" cy="812800"/>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8804" name="TextBox 21"/>
          <p:cNvSpPr txBox="1">
            <a:spLocks noChangeArrowheads="1"/>
          </p:cNvSpPr>
          <p:nvPr/>
        </p:nvSpPr>
        <p:spPr bwMode="auto">
          <a:xfrm>
            <a:off x="4075113" y="5799138"/>
            <a:ext cx="1252537"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b="1">
                <a:solidFill>
                  <a:srgbClr val="000000"/>
                </a:solidFill>
                <a:latin typeface="Arial" charset="0"/>
                <a:cs typeface="Arial" charset="0"/>
              </a:rPr>
              <a:t>Reading frame</a:t>
            </a:r>
          </a:p>
        </p:txBody>
      </p:sp>
      <p:cxnSp>
        <p:nvCxnSpPr>
          <p:cNvPr id="23" name="Straight Connector 22"/>
          <p:cNvCxnSpPr/>
          <p:nvPr/>
        </p:nvCxnSpPr>
        <p:spPr>
          <a:xfrm flipV="1">
            <a:off x="4684713" y="5356225"/>
            <a:ext cx="0" cy="447675"/>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GTF vs GFF3</a:t>
            </a:r>
          </a:p>
        </p:txBody>
      </p:sp>
      <p:sp>
        <p:nvSpPr>
          <p:cNvPr id="47" name="Content Placeholder 2"/>
          <p:cNvSpPr>
            <a:spLocks noGrp="1"/>
          </p:cNvSpPr>
          <p:nvPr>
            <p:ph idx="1"/>
          </p:nvPr>
        </p:nvSpPr>
        <p:spPr>
          <a:xfrm>
            <a:off x="457200" y="2354263"/>
            <a:ext cx="8229600" cy="4483100"/>
          </a:xfrm>
        </p:spPr>
        <p:txBody>
          <a:bodyPr>
            <a:normAutofit/>
          </a:bodyPr>
          <a:lstStyle/>
          <a:p>
            <a:pPr marL="0" indent="0" eaLnBrk="1" hangingPunct="1">
              <a:spcBef>
                <a:spcPts val="0"/>
              </a:spcBef>
              <a:spcAft>
                <a:spcPts val="1200"/>
              </a:spcAft>
              <a:defRPr/>
            </a:pPr>
            <a:r>
              <a:rPr lang="en-US" sz="1800" b="1" dirty="0">
                <a:solidFill>
                  <a:srgbClr val="FF0000"/>
                </a:solidFill>
              </a:rPr>
              <a:t>GFF3</a:t>
            </a:r>
            <a:r>
              <a:rPr lang="en-US" sz="1800" b="1" dirty="0"/>
              <a:t> – Gene feature format</a:t>
            </a:r>
            <a:endParaRPr lang="en-US" sz="1800" dirty="0"/>
          </a:p>
          <a:p>
            <a:pPr marL="457200" lvl="1" indent="0" eaLnBrk="1" hangingPunct="1">
              <a:spcBef>
                <a:spcPts val="0"/>
              </a:spcBef>
              <a:spcAft>
                <a:spcPts val="1200"/>
              </a:spcAft>
              <a:buFont typeface="Lucida Grande" charset="0"/>
              <a:buNone/>
              <a:defRPr/>
            </a:pPr>
            <a:endParaRPr lang="en-US" sz="1400" dirty="0"/>
          </a:p>
          <a:p>
            <a:pPr lvl="1" eaLnBrk="1" hangingPunct="1">
              <a:spcBef>
                <a:spcPts val="0"/>
              </a:spcBef>
              <a:spcAft>
                <a:spcPts val="1200"/>
              </a:spcAft>
              <a:defRPr/>
            </a:pPr>
            <a:endParaRPr lang="en-US" sz="1400" dirty="0"/>
          </a:p>
          <a:p>
            <a:pPr lvl="1" eaLnBrk="1" hangingPunct="1">
              <a:spcBef>
                <a:spcPts val="0"/>
              </a:spcBef>
              <a:spcAft>
                <a:spcPts val="1200"/>
              </a:spcAft>
              <a:defRPr/>
            </a:pPr>
            <a:endParaRPr lang="en-US" sz="1400" dirty="0"/>
          </a:p>
          <a:p>
            <a:pPr marL="0" indent="0" eaLnBrk="1" hangingPunct="1">
              <a:spcBef>
                <a:spcPts val="0"/>
              </a:spcBef>
              <a:spcAft>
                <a:spcPts val="1200"/>
              </a:spcAft>
              <a:defRPr/>
            </a:pPr>
            <a:endParaRPr lang="en-US" sz="1800" b="1" dirty="0">
              <a:solidFill>
                <a:srgbClr val="FF0000"/>
              </a:solidFill>
            </a:endParaRPr>
          </a:p>
          <a:p>
            <a:pPr marL="0" indent="0" eaLnBrk="1" hangingPunct="1">
              <a:spcBef>
                <a:spcPts val="0"/>
              </a:spcBef>
              <a:spcAft>
                <a:spcPts val="1200"/>
              </a:spcAft>
              <a:defRPr/>
            </a:pPr>
            <a:r>
              <a:rPr lang="en-US" sz="1800" b="1" dirty="0">
                <a:solidFill>
                  <a:srgbClr val="FF0000"/>
                </a:solidFill>
              </a:rPr>
              <a:t>GTF</a:t>
            </a:r>
            <a:r>
              <a:rPr lang="en-US" sz="1800" b="1" dirty="0"/>
              <a:t> – Gene transfer format</a:t>
            </a:r>
            <a:endParaRPr lang="en-US" sz="1400" dirty="0"/>
          </a:p>
          <a:p>
            <a:pPr marL="457200" lvl="1" indent="0" eaLnBrk="1" hangingPunct="1">
              <a:spcBef>
                <a:spcPts val="0"/>
              </a:spcBef>
              <a:spcAft>
                <a:spcPts val="1200"/>
              </a:spcAft>
              <a:buFont typeface="Lucida Grande" charset="0"/>
              <a:buNone/>
              <a:defRPr/>
            </a:pPr>
            <a:endParaRPr lang="en-US" sz="1400" dirty="0"/>
          </a:p>
          <a:p>
            <a:pPr marL="457200" lvl="1" indent="0" eaLnBrk="1" hangingPunct="1">
              <a:spcBef>
                <a:spcPts val="0"/>
              </a:spcBef>
              <a:spcAft>
                <a:spcPts val="1200"/>
              </a:spcAft>
              <a:buFont typeface="Lucida Grande" charset="0"/>
              <a:buNone/>
              <a:defRPr/>
            </a:pPr>
            <a:endParaRPr lang="en-US" sz="1400" dirty="0"/>
          </a:p>
          <a:p>
            <a:pPr marL="457200" lvl="1" indent="0" eaLnBrk="1" hangingPunct="1">
              <a:spcBef>
                <a:spcPts val="0"/>
              </a:spcBef>
              <a:spcAft>
                <a:spcPts val="1200"/>
              </a:spcAft>
              <a:buFont typeface="Lucida Grande" charset="0"/>
              <a:buNone/>
              <a:defRPr/>
            </a:pPr>
            <a:endParaRPr lang="en-US" sz="1400" dirty="0"/>
          </a:p>
          <a:p>
            <a:pPr marL="57150" indent="0" algn="ctr" eaLnBrk="1" hangingPunct="1">
              <a:spcBef>
                <a:spcPts val="0"/>
              </a:spcBef>
              <a:spcAft>
                <a:spcPts val="1200"/>
              </a:spcAft>
              <a:defRPr/>
            </a:pPr>
            <a:endParaRPr lang="en-US" sz="1600" b="1" i="1" dirty="0"/>
          </a:p>
          <a:p>
            <a:pPr marL="57150" indent="0" algn="ctr" eaLnBrk="1" hangingPunct="1">
              <a:spcBef>
                <a:spcPts val="0"/>
              </a:spcBef>
              <a:spcAft>
                <a:spcPts val="1200"/>
              </a:spcAft>
              <a:defRPr/>
            </a:pPr>
            <a:r>
              <a:rPr lang="en-US" sz="1600" b="1" i="1" dirty="0"/>
              <a:t>Always check which of the two formats is accepted by your application of choice, sometimes they cannot be swapped</a:t>
            </a:r>
          </a:p>
        </p:txBody>
      </p:sp>
      <p:sp>
        <p:nvSpPr>
          <p:cNvPr id="48" name="Content Placeholder 2"/>
          <p:cNvSpPr txBox="1">
            <a:spLocks/>
          </p:cNvSpPr>
          <p:nvPr/>
        </p:nvSpPr>
        <p:spPr>
          <a:xfrm>
            <a:off x="176213" y="4721225"/>
            <a:ext cx="8794750" cy="954088"/>
          </a:xfrm>
          <a:prstGeom prst="rect">
            <a:avLst/>
          </a:prstGeom>
          <a:ln>
            <a:solidFill>
              <a:schemeClr val="tx1"/>
            </a:solid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ts val="0"/>
              </a:spcBef>
              <a:spcAft>
                <a:spcPts val="0"/>
              </a:spcAft>
              <a:buFont typeface="Arial"/>
              <a:buNone/>
              <a:defRPr/>
            </a:pPr>
            <a:r>
              <a:rPr lang="en-US" sz="1050" dirty="0">
                <a:solidFill>
                  <a:prstClr val="black"/>
                </a:solidFill>
                <a:latin typeface="Courier"/>
                <a:cs typeface="Courier"/>
              </a:rPr>
              <a:t>AB000381 Twinscan  CDS          380   401   .   +   0  gene_id "001"; transcript_id "001.1";</a:t>
            </a:r>
          </a:p>
          <a:p>
            <a:pPr marL="0" indent="0" fontAlgn="auto">
              <a:spcBef>
                <a:spcPts val="0"/>
              </a:spcBef>
              <a:spcAft>
                <a:spcPts val="0"/>
              </a:spcAft>
              <a:buFont typeface="Arial"/>
              <a:buNone/>
              <a:defRPr/>
            </a:pPr>
            <a:r>
              <a:rPr lang="en-US" sz="1050" dirty="0">
                <a:solidFill>
                  <a:prstClr val="black"/>
                </a:solidFill>
                <a:latin typeface="Courier"/>
                <a:cs typeface="Courier"/>
              </a:rPr>
              <a:t>AB000381 Twinscan  CDS          501   650   .   +   2  gene_id "001"; transcript_id "001.1";</a:t>
            </a:r>
          </a:p>
          <a:p>
            <a:pPr marL="0" indent="0" fontAlgn="auto">
              <a:spcBef>
                <a:spcPts val="0"/>
              </a:spcBef>
              <a:spcAft>
                <a:spcPts val="0"/>
              </a:spcAft>
              <a:buFont typeface="Arial"/>
              <a:buNone/>
              <a:defRPr/>
            </a:pPr>
            <a:r>
              <a:rPr lang="en-US" sz="1050" dirty="0">
                <a:solidFill>
                  <a:prstClr val="black"/>
                </a:solidFill>
                <a:latin typeface="Courier"/>
                <a:cs typeface="Courier"/>
              </a:rPr>
              <a:t>AB000381 Twinscan  CDS          700   707   .   +   2  gene_id "001"; transcript_id "001.1";</a:t>
            </a:r>
          </a:p>
          <a:p>
            <a:pPr marL="0" indent="0" fontAlgn="auto">
              <a:spcBef>
                <a:spcPts val="0"/>
              </a:spcBef>
              <a:spcAft>
                <a:spcPts val="0"/>
              </a:spcAft>
              <a:buFont typeface="Arial"/>
              <a:buNone/>
              <a:defRPr/>
            </a:pPr>
            <a:r>
              <a:rPr lang="en-US" sz="1050" dirty="0">
                <a:solidFill>
                  <a:prstClr val="black"/>
                </a:solidFill>
                <a:latin typeface="Courier"/>
                <a:cs typeface="Courier"/>
              </a:rPr>
              <a:t>AB000381 Twinscan  start_codon  380   382   .   +   0  gene_id "001"; transcript_id "001.1";</a:t>
            </a:r>
          </a:p>
          <a:p>
            <a:pPr marL="0" indent="0" fontAlgn="auto">
              <a:spcBef>
                <a:spcPts val="0"/>
              </a:spcBef>
              <a:spcAft>
                <a:spcPts val="0"/>
              </a:spcAft>
              <a:buFont typeface="Arial"/>
              <a:buNone/>
              <a:defRPr/>
            </a:pPr>
            <a:r>
              <a:rPr lang="en-US" sz="1050" dirty="0">
                <a:solidFill>
                  <a:prstClr val="black"/>
                </a:solidFill>
                <a:latin typeface="Courier"/>
                <a:cs typeface="Courier"/>
              </a:rPr>
              <a:t>AB000381 Twinscan  stop_codon   708   710   .   +   0  gene_id "001"; transcript_id "001.1";</a:t>
            </a:r>
            <a:endParaRPr lang="hu-HU" sz="1050" dirty="0">
              <a:solidFill>
                <a:prstClr val="black"/>
              </a:solidFill>
              <a:latin typeface="Courier"/>
              <a:cs typeface="Courier"/>
            </a:endParaRPr>
          </a:p>
        </p:txBody>
      </p:sp>
      <p:sp>
        <p:nvSpPr>
          <p:cNvPr id="49" name="Content Placeholder 2"/>
          <p:cNvSpPr txBox="1">
            <a:spLocks/>
          </p:cNvSpPr>
          <p:nvPr/>
        </p:nvSpPr>
        <p:spPr>
          <a:xfrm>
            <a:off x="176213" y="2787650"/>
            <a:ext cx="8794750" cy="960438"/>
          </a:xfrm>
          <a:prstGeom prst="rect">
            <a:avLst/>
          </a:prstGeom>
          <a:ln>
            <a:solidFill>
              <a:schemeClr val="tx1"/>
            </a:solid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ts val="0"/>
              </a:spcBef>
              <a:spcAft>
                <a:spcPts val="0"/>
              </a:spcAft>
              <a:buFont typeface="Arial"/>
              <a:buNone/>
              <a:defRPr/>
            </a:pPr>
            <a:r>
              <a:rPr lang="en-US" sz="1050" dirty="0">
                <a:solidFill>
                  <a:prstClr val="black"/>
                </a:solidFill>
                <a:latin typeface="Courier"/>
                <a:cs typeface="Courier"/>
              </a:rPr>
              <a:t>Chr</a:t>
            </a:r>
            <a:r>
              <a:rPr lang="hu-HU" sz="1050" dirty="0">
                <a:solidFill>
                  <a:prstClr val="black"/>
                </a:solidFill>
                <a:latin typeface="Courier"/>
                <a:cs typeface="Courier"/>
              </a:rPr>
              <a:t>1  amel_OGSv3.1    gene    204921  223005  .       +       .       ID=GB42165</a:t>
            </a:r>
          </a:p>
          <a:p>
            <a:pPr marL="0" indent="0" fontAlgn="auto">
              <a:spcBef>
                <a:spcPts val="0"/>
              </a:spcBef>
              <a:spcAft>
                <a:spcPts val="0"/>
              </a:spcAft>
              <a:buFont typeface="Arial"/>
              <a:buNone/>
              <a:defRPr/>
            </a:pPr>
            <a:r>
              <a:rPr lang="en-US" sz="1050" dirty="0">
                <a:solidFill>
                  <a:prstClr val="black"/>
                </a:solidFill>
                <a:latin typeface="Courier"/>
                <a:cs typeface="Courier"/>
              </a:rPr>
              <a:t>Chr</a:t>
            </a:r>
            <a:r>
              <a:rPr lang="hu-HU" sz="1050" dirty="0">
                <a:solidFill>
                  <a:prstClr val="black"/>
                </a:solidFill>
                <a:latin typeface="Courier"/>
                <a:cs typeface="Courier"/>
              </a:rPr>
              <a:t>1  amel_OGSv3.1    mRNA    204921  223005  .       +       .       ID=GB42165-RA;Parent=GB42165</a:t>
            </a:r>
          </a:p>
          <a:p>
            <a:pPr marL="0" indent="0" fontAlgn="auto">
              <a:spcBef>
                <a:spcPts val="0"/>
              </a:spcBef>
              <a:spcAft>
                <a:spcPts val="0"/>
              </a:spcAft>
              <a:buFont typeface="Arial"/>
              <a:buNone/>
              <a:defRPr/>
            </a:pPr>
            <a:r>
              <a:rPr lang="en-US" sz="1050" dirty="0">
                <a:solidFill>
                  <a:prstClr val="black"/>
                </a:solidFill>
                <a:latin typeface="Courier"/>
                <a:cs typeface="Courier"/>
              </a:rPr>
              <a:t>Chr</a:t>
            </a:r>
            <a:r>
              <a:rPr lang="hu-HU" sz="1050" dirty="0">
                <a:solidFill>
                  <a:prstClr val="black"/>
                </a:solidFill>
                <a:latin typeface="Courier"/>
                <a:cs typeface="Courier"/>
              </a:rPr>
              <a:t>1  amel_OGSv3.1    3’UTR   222859  223005  .       +       .       Parent=GB42165-RA</a:t>
            </a:r>
          </a:p>
          <a:p>
            <a:pPr marL="0" indent="0" fontAlgn="auto">
              <a:spcBef>
                <a:spcPts val="0"/>
              </a:spcBef>
              <a:spcAft>
                <a:spcPts val="0"/>
              </a:spcAft>
              <a:buFont typeface="Arial"/>
              <a:buNone/>
              <a:defRPr/>
            </a:pPr>
            <a:r>
              <a:rPr lang="en-US" sz="1050" dirty="0">
                <a:solidFill>
                  <a:prstClr val="black"/>
                </a:solidFill>
                <a:latin typeface="Courier"/>
                <a:cs typeface="Courier"/>
              </a:rPr>
              <a:t>Chr</a:t>
            </a:r>
            <a:r>
              <a:rPr lang="hu-HU" sz="1050" dirty="0">
                <a:solidFill>
                  <a:prstClr val="black"/>
                </a:solidFill>
                <a:latin typeface="Courier"/>
                <a:cs typeface="Courier"/>
              </a:rPr>
              <a:t>1  amel_OGSv3.1    exon    204921  205070  .       +       .       Parent=GB42165-RA</a:t>
            </a:r>
          </a:p>
          <a:p>
            <a:pPr marL="0" indent="0" fontAlgn="auto">
              <a:spcBef>
                <a:spcPts val="0"/>
              </a:spcBef>
              <a:spcAft>
                <a:spcPts val="0"/>
              </a:spcAft>
              <a:buFont typeface="Arial"/>
              <a:buNone/>
              <a:defRPr/>
            </a:pPr>
            <a:r>
              <a:rPr lang="en-US" sz="1050" dirty="0">
                <a:solidFill>
                  <a:prstClr val="black"/>
                </a:solidFill>
                <a:latin typeface="Courier"/>
                <a:cs typeface="Courier"/>
              </a:rPr>
              <a:t>Chr</a:t>
            </a:r>
            <a:r>
              <a:rPr lang="hu-HU" sz="1050" dirty="0">
                <a:solidFill>
                  <a:prstClr val="black"/>
                </a:solidFill>
                <a:latin typeface="Courier"/>
                <a:cs typeface="Courier"/>
              </a:rPr>
              <a:t>1  amel_OGSv3.1    exon    222772  223005  .       +       .       Parent=GB42165-RA</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613" y="1279525"/>
            <a:ext cx="8232775" cy="5586146"/>
          </a:xfrm>
          <a:prstGeom prst="rect">
            <a:avLst/>
          </a:prstGeom>
          <a:noFill/>
        </p:spPr>
        <p:txBody>
          <a:bodyPr>
            <a:spAutoFit/>
          </a:bodyPr>
          <a:lstStyle/>
          <a:p>
            <a:pPr algn="ctr" fontAlgn="auto">
              <a:lnSpc>
                <a:spcPct val="120000"/>
              </a:lnSpc>
              <a:spcBef>
                <a:spcPts val="600"/>
              </a:spcBef>
              <a:spcAft>
                <a:spcPts val="600"/>
              </a:spcAft>
              <a:defRPr/>
            </a:pPr>
            <a:r>
              <a:rPr lang="en-US" sz="2400" b="1" dirty="0">
                <a:solidFill>
                  <a:prstClr val="black"/>
                </a:solidFill>
                <a:latin typeface=""/>
                <a:cs typeface=""/>
              </a:rPr>
              <a:t>RNA-Seq or Transcriptome Sequencing</a:t>
            </a:r>
            <a:endParaRPr lang="en-US" sz="2000" b="1" dirty="0">
              <a:solidFill>
                <a:prstClr val="black"/>
              </a:solidFill>
              <a:latin typeface=""/>
              <a:cs typeface=""/>
            </a:endParaRPr>
          </a:p>
          <a:p>
            <a:pPr fontAlgn="auto">
              <a:lnSpc>
                <a:spcPct val="120000"/>
              </a:lnSpc>
              <a:spcBef>
                <a:spcPts val="0"/>
              </a:spcBef>
              <a:spcAft>
                <a:spcPts val="0"/>
              </a:spcAft>
              <a:defRPr/>
            </a:pPr>
            <a:endParaRPr lang="en-US" sz="800" i="1" dirty="0">
              <a:solidFill>
                <a:prstClr val="black"/>
              </a:solidFill>
              <a:latin typeface="Arial"/>
            </a:endParaRPr>
          </a:p>
          <a:p>
            <a:pPr fontAlgn="auto">
              <a:lnSpc>
                <a:spcPct val="120000"/>
              </a:lnSpc>
              <a:spcBef>
                <a:spcPts val="600"/>
              </a:spcBef>
              <a:spcAft>
                <a:spcPts val="600"/>
              </a:spcAft>
              <a:defRPr/>
            </a:pPr>
            <a:r>
              <a:rPr lang="en-US" b="1" dirty="0">
                <a:solidFill>
                  <a:prstClr val="black"/>
                </a:solidFill>
                <a:latin typeface="Arial"/>
              </a:rPr>
              <a:t>RNA-Seq</a:t>
            </a:r>
          </a:p>
          <a:p>
            <a:pPr marL="285750" indent="-285750" fontAlgn="auto">
              <a:lnSpc>
                <a:spcPct val="120000"/>
              </a:lnSpc>
              <a:spcBef>
                <a:spcPts val="600"/>
              </a:spcBef>
              <a:spcAft>
                <a:spcPts val="600"/>
              </a:spcAft>
              <a:buFont typeface="Arial"/>
              <a:buChar char="•"/>
              <a:defRPr/>
            </a:pPr>
            <a:r>
              <a:rPr lang="en-US" dirty="0">
                <a:solidFill>
                  <a:prstClr val="black"/>
                </a:solidFill>
                <a:latin typeface="Arial"/>
              </a:rPr>
              <a:t>It is the process of sequencing the transcriptome</a:t>
            </a:r>
          </a:p>
          <a:p>
            <a:pPr marL="285750" indent="-285750" fontAlgn="auto">
              <a:lnSpc>
                <a:spcPct val="120000"/>
              </a:lnSpc>
              <a:spcBef>
                <a:spcPts val="0"/>
              </a:spcBef>
              <a:spcAft>
                <a:spcPts val="600"/>
              </a:spcAft>
              <a:buFont typeface="Arial"/>
              <a:buChar char="•"/>
              <a:defRPr/>
            </a:pPr>
            <a:r>
              <a:rPr lang="en-US" dirty="0">
                <a:solidFill>
                  <a:prstClr val="black"/>
                </a:solidFill>
                <a:latin typeface="Arial"/>
              </a:rPr>
              <a:t>Its uses include –</a:t>
            </a:r>
          </a:p>
          <a:p>
            <a:pPr marL="742950" lvl="1" indent="-285750" fontAlgn="auto">
              <a:lnSpc>
                <a:spcPct val="120000"/>
              </a:lnSpc>
              <a:spcBef>
                <a:spcPts val="0"/>
              </a:spcBef>
              <a:spcAft>
                <a:spcPts val="600"/>
              </a:spcAft>
              <a:buFont typeface="Courier New"/>
              <a:buChar char="o"/>
              <a:defRPr/>
            </a:pPr>
            <a:r>
              <a:rPr lang="en-US" b="1" u="sng" dirty="0">
                <a:solidFill>
                  <a:prstClr val="black"/>
                </a:solidFill>
                <a:latin typeface="Arial"/>
              </a:rPr>
              <a:t>Differential Gene Expression</a:t>
            </a:r>
          </a:p>
          <a:p>
            <a:pPr marL="1200150" lvl="2" indent="-285750" fontAlgn="auto">
              <a:lnSpc>
                <a:spcPct val="120000"/>
              </a:lnSpc>
              <a:spcBef>
                <a:spcPts val="0"/>
              </a:spcBef>
              <a:spcAft>
                <a:spcPts val="600"/>
              </a:spcAft>
              <a:buFont typeface="Wingdings" charset="2"/>
              <a:buChar char="²"/>
              <a:defRPr/>
            </a:pPr>
            <a:r>
              <a:rPr lang="en-US" dirty="0">
                <a:solidFill>
                  <a:prstClr val="black"/>
                </a:solidFill>
                <a:latin typeface="Arial"/>
              </a:rPr>
              <a:t>Quantitative evaluation and comparison of transcript levels</a:t>
            </a:r>
          </a:p>
          <a:p>
            <a:pPr marL="742950" lvl="1" indent="-285750" fontAlgn="auto">
              <a:lnSpc>
                <a:spcPct val="120000"/>
              </a:lnSpc>
              <a:spcBef>
                <a:spcPts val="0"/>
              </a:spcBef>
              <a:spcAft>
                <a:spcPts val="600"/>
              </a:spcAft>
              <a:buFont typeface="Courier New"/>
              <a:buChar char="o"/>
              <a:defRPr/>
            </a:pPr>
            <a:r>
              <a:rPr lang="en-US" b="1" u="sng" dirty="0">
                <a:solidFill>
                  <a:prstClr val="black"/>
                </a:solidFill>
                <a:latin typeface="Arial"/>
              </a:rPr>
              <a:t>Transcriptome assembly</a:t>
            </a:r>
          </a:p>
          <a:p>
            <a:pPr marL="1200150" lvl="2" indent="-285750" fontAlgn="auto">
              <a:lnSpc>
                <a:spcPct val="120000"/>
              </a:lnSpc>
              <a:spcBef>
                <a:spcPts val="0"/>
              </a:spcBef>
              <a:spcAft>
                <a:spcPts val="600"/>
              </a:spcAft>
              <a:buFont typeface="Wingdings" charset="2"/>
              <a:buChar char="²"/>
              <a:defRPr/>
            </a:pPr>
            <a:r>
              <a:rPr lang="en-US" dirty="0">
                <a:solidFill>
                  <a:prstClr val="black"/>
                </a:solidFill>
                <a:latin typeface="Arial"/>
              </a:rPr>
              <a:t>Building the profile of transcribed regions of the genome, a qualitative evaluation. </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Can be used to help build better gene models, and verify them using the assembly</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Metatranscriptomics or community transcriptome analysis</a:t>
            </a:r>
          </a:p>
          <a:p>
            <a:pPr marL="742950" lvl="1" indent="-285750" fontAlgn="auto">
              <a:lnSpc>
                <a:spcPct val="120000"/>
              </a:lnSpc>
              <a:spcBef>
                <a:spcPts val="0"/>
              </a:spcBef>
              <a:spcAft>
                <a:spcPts val="600"/>
              </a:spcAft>
              <a:buFont typeface="Courier New"/>
              <a:buChar char="o"/>
              <a:defRPr/>
            </a:pPr>
            <a:r>
              <a:rPr lang="en-US" dirty="0">
                <a:solidFill>
                  <a:prstClr val="black"/>
                </a:solidFill>
                <a:latin typeface="Arial"/>
              </a:rPr>
              <a:t>Small RNA analysis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SAM</a:t>
            </a:r>
          </a:p>
        </p:txBody>
      </p:sp>
      <p:sp>
        <p:nvSpPr>
          <p:cNvPr id="121858" name="Content Placeholder 2"/>
          <p:cNvSpPr>
            <a:spLocks noGrp="1"/>
          </p:cNvSpPr>
          <p:nvPr>
            <p:ph idx="1"/>
          </p:nvPr>
        </p:nvSpPr>
        <p:spPr>
          <a:xfrm>
            <a:off x="457200" y="2425700"/>
            <a:ext cx="8229600" cy="3687763"/>
          </a:xfrm>
        </p:spPr>
        <p:txBody>
          <a:bodyPr/>
          <a:lstStyle/>
          <a:p>
            <a:pPr marL="230188" indent="-230188" eaLnBrk="1" hangingPunct="1">
              <a:spcBef>
                <a:spcPct val="0"/>
              </a:spcBef>
              <a:spcAft>
                <a:spcPts val="1200"/>
              </a:spcAft>
              <a:buFont typeface="Arial" charset="0"/>
              <a:buChar char="•"/>
            </a:pPr>
            <a:r>
              <a:rPr lang="en-US" sz="1800" b="1" dirty="0">
                <a:latin typeface="Arial" charset="0"/>
              </a:rPr>
              <a:t>SAM – Sequence Alignment/Map format</a:t>
            </a:r>
          </a:p>
          <a:p>
            <a:pPr marL="230188" lvl="1" indent="231775" eaLnBrk="1" hangingPunct="1">
              <a:spcBef>
                <a:spcPct val="0"/>
              </a:spcBef>
              <a:spcAft>
                <a:spcPts val="1200"/>
              </a:spcAft>
              <a:buFont typeface="Arial" charset="0"/>
              <a:buChar char="•"/>
            </a:pPr>
            <a:r>
              <a:rPr lang="en-US" sz="1600" dirty="0">
                <a:latin typeface="Arial" charset="0"/>
              </a:rPr>
              <a:t>SAM file format stores alignment information</a:t>
            </a:r>
            <a:endParaRPr lang="en-US" sz="1600" b="1" dirty="0">
              <a:latin typeface="Arial" charset="0"/>
            </a:endParaRPr>
          </a:p>
          <a:p>
            <a:pPr marL="230188" indent="-230188" eaLnBrk="1" hangingPunct="1">
              <a:spcBef>
                <a:spcPct val="0"/>
              </a:spcBef>
              <a:spcAft>
                <a:spcPts val="1200"/>
              </a:spcAft>
              <a:buFont typeface="Arial" charset="0"/>
              <a:buChar char="•"/>
            </a:pPr>
            <a:r>
              <a:rPr lang="en-US" sz="2000" b="1" dirty="0">
                <a:latin typeface="Arial" charset="0"/>
              </a:rPr>
              <a:t>Plain text</a:t>
            </a:r>
          </a:p>
          <a:p>
            <a:pPr marL="230188" indent="-230188" eaLnBrk="1" hangingPunct="1">
              <a:spcBef>
                <a:spcPct val="0"/>
              </a:spcBef>
              <a:spcAft>
                <a:spcPts val="1200"/>
              </a:spcAft>
              <a:buFont typeface="Arial" charset="0"/>
              <a:buChar char="•"/>
            </a:pPr>
            <a:r>
              <a:rPr lang="en-US" sz="2000" b="1" dirty="0">
                <a:latin typeface="Arial" charset="0"/>
              </a:rPr>
              <a:t>Specification</a:t>
            </a:r>
            <a:r>
              <a:rPr lang="en-US" sz="2000" dirty="0">
                <a:latin typeface="Arial" charset="0"/>
              </a:rPr>
              <a:t>: </a:t>
            </a:r>
            <a:r>
              <a:rPr lang="en-US" sz="2000" dirty="0">
                <a:latin typeface="Arial" charset="0"/>
                <a:hlinkClick r:id="rId2"/>
              </a:rPr>
              <a:t>http://samtools.sourceforge.net/SAM1.pdf</a:t>
            </a:r>
            <a:endParaRPr lang="en-US" sz="2000" dirty="0">
              <a:latin typeface="Arial" charset="0"/>
            </a:endParaRPr>
          </a:p>
          <a:p>
            <a:pPr marL="230188" indent="-230188" eaLnBrk="1" hangingPunct="1">
              <a:spcBef>
                <a:spcPct val="0"/>
              </a:spcBef>
              <a:spcAft>
                <a:spcPts val="1200"/>
              </a:spcAft>
              <a:buFont typeface="Arial" charset="0"/>
              <a:buChar char="•"/>
            </a:pPr>
            <a:r>
              <a:rPr lang="en-US" sz="2000" dirty="0">
                <a:latin typeface="Arial" charset="0"/>
              </a:rPr>
              <a:t>Contains FASTQ reads, quality information, meta data, alignment information, etc.</a:t>
            </a:r>
          </a:p>
          <a:p>
            <a:pPr marL="230188" indent="-230188" eaLnBrk="1" hangingPunct="1">
              <a:spcBef>
                <a:spcPct val="0"/>
              </a:spcBef>
              <a:spcAft>
                <a:spcPts val="1200"/>
              </a:spcAft>
              <a:buFont typeface="Arial" charset="0"/>
              <a:buChar char="•"/>
            </a:pPr>
            <a:r>
              <a:rPr lang="en-US" sz="2000" b="1" dirty="0">
                <a:latin typeface="Arial" charset="0"/>
              </a:rPr>
              <a:t>Files can be very large:</a:t>
            </a:r>
            <a:r>
              <a:rPr lang="en-US" sz="2000" dirty="0">
                <a:latin typeface="Arial" charset="0"/>
              </a:rPr>
              <a:t> Many 100’s of GB or more</a:t>
            </a:r>
          </a:p>
          <a:p>
            <a:pPr marL="230188" indent="-230188" eaLnBrk="1" hangingPunct="1">
              <a:spcBef>
                <a:spcPct val="0"/>
              </a:spcBef>
              <a:spcAft>
                <a:spcPts val="1200"/>
              </a:spcAft>
              <a:buFont typeface="Arial" charset="0"/>
              <a:buChar char="•"/>
            </a:pPr>
            <a:r>
              <a:rPr lang="en-US" sz="2000" dirty="0">
                <a:latin typeface="Arial" charset="0"/>
              </a:rPr>
              <a:t>Normally converted into BAM to save space (and text format is mostly useless for downstream analyses)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595959"/>
                </a:solidFill>
                <a:latin typeface="Arial" charset="0"/>
                <a:cs typeface="Arial" charset="0"/>
              </a:rPr>
              <a:t>File formats</a:t>
            </a:r>
          </a:p>
          <a:p>
            <a:pPr algn="ctr" eaLnBrk="1" hangingPunct="1">
              <a:lnSpc>
                <a:spcPct val="130000"/>
              </a:lnSpc>
            </a:pPr>
            <a:r>
              <a:rPr lang="en-US" sz="1600" b="1">
                <a:solidFill>
                  <a:srgbClr val="595959"/>
                </a:solidFill>
                <a:latin typeface="Arial" charset="0"/>
                <a:cs typeface="Arial" charset="0"/>
              </a:rPr>
              <a:t>BAM</a:t>
            </a:r>
          </a:p>
        </p:txBody>
      </p:sp>
      <p:sp>
        <p:nvSpPr>
          <p:cNvPr id="122882" name="Content Placeholder 2"/>
          <p:cNvSpPr>
            <a:spLocks noGrp="1"/>
          </p:cNvSpPr>
          <p:nvPr>
            <p:ph idx="1"/>
          </p:nvPr>
        </p:nvSpPr>
        <p:spPr>
          <a:xfrm>
            <a:off x="457200" y="2603500"/>
            <a:ext cx="8229600" cy="3436938"/>
          </a:xfrm>
        </p:spPr>
        <p:txBody>
          <a:bodyPr/>
          <a:lstStyle/>
          <a:p>
            <a:pPr marL="0" indent="0" eaLnBrk="1" hangingPunct="1">
              <a:spcBef>
                <a:spcPct val="0"/>
              </a:spcBef>
              <a:spcAft>
                <a:spcPts val="1200"/>
              </a:spcAft>
            </a:pPr>
            <a:r>
              <a:rPr lang="en-US" sz="1800" b="1">
                <a:latin typeface="Arial" charset="0"/>
              </a:rPr>
              <a:t>BAM – BGZF compressed SAM format</a:t>
            </a:r>
            <a:endParaRPr lang="en-US" sz="1400">
              <a:latin typeface="Arial" charset="0"/>
            </a:endParaRPr>
          </a:p>
          <a:p>
            <a:pPr lvl="1" eaLnBrk="1" hangingPunct="1">
              <a:spcBef>
                <a:spcPct val="0"/>
              </a:spcBef>
              <a:spcAft>
                <a:spcPts val="1200"/>
              </a:spcAft>
            </a:pPr>
            <a:r>
              <a:rPr lang="en-US" sz="1600">
                <a:latin typeface="Arial" charset="0"/>
              </a:rPr>
              <a:t>Compressed/binary version of SAM and is not human readable.  Uses a specialize compression algorithm optimized for indexing and record retrieval</a:t>
            </a:r>
          </a:p>
          <a:p>
            <a:pPr lvl="1" eaLnBrk="1" hangingPunct="1">
              <a:spcBef>
                <a:spcPct val="0"/>
              </a:spcBef>
              <a:spcAft>
                <a:spcPts val="1200"/>
              </a:spcAft>
            </a:pPr>
            <a:r>
              <a:rPr lang="en-US" sz="1600">
                <a:latin typeface="Arial" charset="0"/>
              </a:rPr>
              <a:t>Makes the alignment information easily accessible to downstream applications (large genome file not necessary)</a:t>
            </a:r>
          </a:p>
          <a:p>
            <a:pPr lvl="1" eaLnBrk="1" hangingPunct="1">
              <a:spcBef>
                <a:spcPct val="0"/>
              </a:spcBef>
              <a:spcAft>
                <a:spcPts val="1200"/>
              </a:spcAft>
            </a:pPr>
            <a:r>
              <a:rPr lang="en-US" sz="1600">
                <a:latin typeface="Arial" charset="0"/>
              </a:rPr>
              <a:t>Relatively simple format makes it easy to extract specific features, e.g. genomic locations</a:t>
            </a:r>
          </a:p>
          <a:p>
            <a:pPr lvl="1" eaLnBrk="1" hangingPunct="1">
              <a:spcBef>
                <a:spcPct val="0"/>
              </a:spcBef>
              <a:spcAft>
                <a:spcPts val="1200"/>
              </a:spcAft>
            </a:pPr>
            <a:endParaRPr lang="en-US" sz="1600">
              <a:latin typeface="Arial" charset="0"/>
            </a:endParaRPr>
          </a:p>
          <a:p>
            <a:pPr marL="0" indent="0" eaLnBrk="1" hangingPunct="1">
              <a:spcBef>
                <a:spcPct val="0"/>
              </a:spcBef>
              <a:spcAft>
                <a:spcPts val="1200"/>
              </a:spcAft>
            </a:pPr>
            <a:r>
              <a:rPr lang="en-US" sz="2000" b="1">
                <a:latin typeface="Arial" charset="0"/>
              </a:rPr>
              <a:t>Files are typically very large:</a:t>
            </a:r>
            <a:r>
              <a:rPr lang="en-US" sz="2000">
                <a:latin typeface="Arial" charset="0"/>
              </a:rPr>
              <a:t> ~ 1/5 of SAM, but still very large</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5308600"/>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3"/>
              <a:defRPr/>
            </a:pPr>
            <a:r>
              <a:rPr lang="en-US" sz="2400"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Arial"/>
              </a:rPr>
              <a:t>Transcriptome Analysis; aspects common to both assembly and differential gene expression</a:t>
            </a:r>
          </a:p>
          <a:p>
            <a:pPr marL="1371600" lvl="2" indent="-457200" fontAlgn="auto">
              <a:lnSpc>
                <a:spcPct val="120000"/>
              </a:lnSpc>
              <a:spcBef>
                <a:spcPts val="600"/>
              </a:spcBef>
              <a:spcAft>
                <a:spcPts val="600"/>
              </a:spcAft>
              <a:buFont typeface="Wingdings" charset="2"/>
              <a:buChar char="²"/>
              <a:defRPr/>
            </a:pPr>
            <a:r>
              <a:rPr lang="en-US" sz="1400" dirty="0">
                <a:solidFill>
                  <a:prstClr val="black"/>
                </a:solidFill>
                <a:latin typeface="Arial"/>
              </a:rPr>
              <a:t>Quality checks</a:t>
            </a:r>
          </a:p>
          <a:p>
            <a:pPr marL="1371600" lvl="2" indent="-457200" fontAlgn="auto">
              <a:lnSpc>
                <a:spcPct val="120000"/>
              </a:lnSpc>
              <a:spcBef>
                <a:spcPts val="600"/>
              </a:spcBef>
              <a:spcAft>
                <a:spcPts val="600"/>
              </a:spcAft>
              <a:buFont typeface="Wingdings" charset="2"/>
              <a:buChar char="²"/>
              <a:defRPr/>
            </a:pPr>
            <a:r>
              <a:rPr lang="en-US" sz="1400" dirty="0">
                <a:solidFill>
                  <a:prstClr val="black"/>
                </a:solidFill>
                <a:latin typeface="Arial"/>
              </a:rPr>
              <a:t>Data alignment</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Arial"/>
              </a:rPr>
              <a:t>Assembly</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Differential Gene Expression</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Choosing a method, the considerations…</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Final thoughts and observations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3">
                                            <p:txEl>
                                              <p:pRg st="6" end="6"/>
                                            </p:txEl>
                                          </p:spTgt>
                                        </p:tgtEl>
                                        <p:attrNameLst>
                                          <p:attrName>style.opacity</p:attrName>
                                        </p:attrNameLst>
                                      </p:cBhvr>
                                      <p:to>
                                        <p:strVal val="0.5"/>
                                      </p:to>
                                    </p:set>
                                    <p:animEffect filter="image" prLst="opacity: 0.5">
                                      <p:cBhvr rctx="IE">
                                        <p:cTn id="7" dur="indefinite"/>
                                        <p:tgtEl>
                                          <p:spTgt spid="3">
                                            <p:txEl>
                                              <p:pRg st="6" end="6"/>
                                            </p:txEl>
                                          </p:spTgt>
                                        </p:tgtEl>
                                      </p:cBhvr>
                                    </p:animEffect>
                                  </p:childTnLst>
                                </p:cTn>
                              </p:par>
                              <p:par>
                                <p:cTn id="8" presetID="9" presetClass="emph" presetSubtype="0" nodeType="withEffect">
                                  <p:stCondLst>
                                    <p:cond delay="0"/>
                                  </p:stCondLst>
                                  <p:childTnLst>
                                    <p:set>
                                      <p:cBhvr rctx="PPT">
                                        <p:cTn id="9" dur="indefinite"/>
                                        <p:tgtEl>
                                          <p:spTgt spid="3">
                                            <p:txEl>
                                              <p:pRg st="7" end="7"/>
                                            </p:txEl>
                                          </p:spTgt>
                                        </p:tgtEl>
                                        <p:attrNameLst>
                                          <p:attrName>style.opacity</p:attrName>
                                        </p:attrNameLst>
                                      </p:cBhvr>
                                      <p:to>
                                        <p:strVal val="0.5"/>
                                      </p:to>
                                    </p:set>
                                    <p:animEffect filter="image" prLst="opacity: 0.5">
                                      <p:cBhvr rctx="IE">
                                        <p:cTn id="10" dur="indefinite"/>
                                        <p:tgtEl>
                                          <p:spTgt spid="3">
                                            <p:txEl>
                                              <p:pRg st="7" end="7"/>
                                            </p:txEl>
                                          </p:spTgt>
                                        </p:tgtEl>
                                      </p:cBhvr>
                                    </p:animEffect>
                                  </p:childTnLst>
                                </p:cTn>
                              </p:par>
                              <p:par>
                                <p:cTn id="11" presetID="9" presetClass="emph" presetSubtype="0" nodeType="withEffect">
                                  <p:stCondLst>
                                    <p:cond delay="0"/>
                                  </p:stCondLst>
                                  <p:childTnLst>
                                    <p:set>
                                      <p:cBhvr rctx="PPT">
                                        <p:cTn id="12" dur="indefinite"/>
                                        <p:tgtEl>
                                          <p:spTgt spid="3">
                                            <p:txEl>
                                              <p:pRg st="8" end="8"/>
                                            </p:txEl>
                                          </p:spTgt>
                                        </p:tgtEl>
                                        <p:attrNameLst>
                                          <p:attrName>style.opacity</p:attrName>
                                        </p:attrNameLst>
                                      </p:cBhvr>
                                      <p:to>
                                        <p:strVal val="0.5"/>
                                      </p:to>
                                    </p:set>
                                    <p:animEffect filter="image" prLst="opacity: 0.5">
                                      <p:cBhvr rctx="IE">
                                        <p:cTn id="13" dur="indefinite"/>
                                        <p:tgtEl>
                                          <p:spTgt spid="3">
                                            <p:txEl>
                                              <p:pRg st="8" end="8"/>
                                            </p:txEl>
                                          </p:spTgt>
                                        </p:tgtEl>
                                      </p:cBhvr>
                                    </p:animEffect>
                                  </p:childTnLst>
                                </p:cTn>
                              </p:par>
                              <p:par>
                                <p:cTn id="14" presetID="9" presetClass="emph" presetSubtype="0" nodeType="withEffect">
                                  <p:stCondLst>
                                    <p:cond delay="0"/>
                                  </p:stCondLst>
                                  <p:childTnLst>
                                    <p:set>
                                      <p:cBhvr rctx="PPT">
                                        <p:cTn id="15" dur="indefinite"/>
                                        <p:tgtEl>
                                          <p:spTgt spid="3">
                                            <p:txEl>
                                              <p:pRg st="9" end="9"/>
                                            </p:txEl>
                                          </p:spTgt>
                                        </p:tgtEl>
                                        <p:attrNameLst>
                                          <p:attrName>style.opacity</p:attrName>
                                        </p:attrNameLst>
                                      </p:cBhvr>
                                      <p:to>
                                        <p:strVal val="0.5"/>
                                      </p:to>
                                    </p:set>
                                    <p:animEffect filter="image" prLst="opacity: 0.5">
                                      <p:cBhvr rctx="IE">
                                        <p:cTn id="16" dur="indefinite"/>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54274" name="TextBox 88"/>
          <p:cNvSpPr txBox="1">
            <a:spLocks noChangeArrowheads="1"/>
          </p:cNvSpPr>
          <p:nvPr/>
        </p:nvSpPr>
        <p:spPr bwMode="auto">
          <a:xfrm>
            <a:off x="457200" y="2276475"/>
            <a:ext cx="8229600"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Quality checks</a:t>
            </a:r>
          </a:p>
          <a:p>
            <a:pPr eaLnBrk="1" hangingPunct="1">
              <a:lnSpc>
                <a:spcPct val="120000"/>
              </a:lnSpc>
              <a:spcBef>
                <a:spcPts val="600"/>
              </a:spcBef>
              <a:spcAft>
                <a:spcPts val="600"/>
              </a:spcAft>
            </a:pPr>
            <a:r>
              <a:rPr lang="en-US" sz="1600">
                <a:solidFill>
                  <a:srgbClr val="000000"/>
                </a:solidFill>
                <a:latin typeface="Arial" charset="0"/>
              </a:rPr>
              <a:t>How does my newly obtained data look?</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Check for overall data quality. </a:t>
            </a:r>
            <a:r>
              <a:rPr lang="en-US" sz="1600">
                <a:solidFill>
                  <a:srgbClr val="000000"/>
                </a:solidFill>
                <a:latin typeface="Arial" charset="0"/>
                <a:hlinkClick r:id="rId2"/>
              </a:rPr>
              <a:t>FastQC</a:t>
            </a:r>
            <a:r>
              <a:rPr lang="en-US" sz="1600">
                <a:solidFill>
                  <a:srgbClr val="000000"/>
                </a:solidFill>
                <a:latin typeface="Arial" charset="0"/>
              </a:rPr>
              <a:t> is a great tool that enables the quality assessment.</a:t>
            </a:r>
          </a:p>
        </p:txBody>
      </p:sp>
      <p:pic>
        <p:nvPicPr>
          <p:cNvPr id="542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76675"/>
            <a:ext cx="3973513" cy="298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1875" y="3884613"/>
            <a:ext cx="3844925" cy="288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7" name="TextBox 3"/>
          <p:cNvSpPr txBox="1">
            <a:spLocks noChangeArrowheads="1"/>
          </p:cNvSpPr>
          <p:nvPr/>
        </p:nvSpPr>
        <p:spPr bwMode="auto">
          <a:xfrm>
            <a:off x="1123950" y="6032500"/>
            <a:ext cx="1544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Good quality!</a:t>
            </a:r>
          </a:p>
        </p:txBody>
      </p:sp>
      <p:sp>
        <p:nvSpPr>
          <p:cNvPr id="54278" name="TextBox 89"/>
          <p:cNvSpPr txBox="1">
            <a:spLocks noChangeArrowheads="1"/>
          </p:cNvSpPr>
          <p:nvPr/>
        </p:nvSpPr>
        <p:spPr bwMode="auto">
          <a:xfrm>
            <a:off x="5164138" y="6000750"/>
            <a:ext cx="14684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Poor quality!</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89" name="TextBox 88"/>
          <p:cNvSpPr txBox="1">
            <a:spLocks noChangeArrowheads="1"/>
          </p:cNvSpPr>
          <p:nvPr/>
        </p:nvSpPr>
        <p:spPr bwMode="auto">
          <a:xfrm>
            <a:off x="457200" y="2276475"/>
            <a:ext cx="8229600" cy="448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200150" indent="-28575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nSpc>
                <a:spcPct val="120000"/>
              </a:lnSpc>
              <a:spcBef>
                <a:spcPts val="600"/>
              </a:spcBef>
              <a:spcAft>
                <a:spcPts val="600"/>
              </a:spcAft>
              <a:defRPr/>
            </a:pPr>
            <a:r>
              <a:rPr lang="en-US" sz="2000" dirty="0">
                <a:solidFill>
                  <a:srgbClr val="000000"/>
                </a:solidFill>
              </a:rPr>
              <a:t>Quality checks  </a:t>
            </a:r>
          </a:p>
          <a:p>
            <a:pPr>
              <a:lnSpc>
                <a:spcPct val="120000"/>
              </a:lnSpc>
              <a:spcBef>
                <a:spcPts val="600"/>
              </a:spcBef>
              <a:spcAft>
                <a:spcPts val="600"/>
              </a:spcAft>
              <a:defRPr/>
            </a:pPr>
            <a:r>
              <a:rPr lang="en-US" sz="1600" dirty="0">
                <a:solidFill>
                  <a:srgbClr val="000000"/>
                </a:solidFill>
              </a:rPr>
              <a:t>How does my newly obtained data look?</a:t>
            </a:r>
          </a:p>
          <a:p>
            <a:pPr lvl="1">
              <a:lnSpc>
                <a:spcPct val="120000"/>
              </a:lnSpc>
              <a:spcBef>
                <a:spcPts val="600"/>
              </a:spcBef>
              <a:spcAft>
                <a:spcPts val="600"/>
              </a:spcAft>
              <a:buFont typeface="Wingdings" charset="0"/>
              <a:buChar char="²"/>
              <a:defRPr/>
            </a:pPr>
            <a:r>
              <a:rPr lang="en-US" sz="1600" dirty="0">
                <a:solidFill>
                  <a:schemeClr val="bg1">
                    <a:lumMod val="65000"/>
                  </a:schemeClr>
                </a:solidFill>
              </a:rPr>
              <a:t>Check for overall data quality. </a:t>
            </a:r>
            <a:r>
              <a:rPr lang="en-US" sz="1600" dirty="0" err="1">
                <a:solidFill>
                  <a:schemeClr val="bg1">
                    <a:lumMod val="65000"/>
                  </a:schemeClr>
                </a:solidFill>
                <a:hlinkClick r:id="rId2"/>
              </a:rPr>
              <a:t>FastQC</a:t>
            </a:r>
            <a:r>
              <a:rPr lang="en-US" sz="1600" dirty="0">
                <a:solidFill>
                  <a:schemeClr val="bg1">
                    <a:lumMod val="65000"/>
                  </a:schemeClr>
                </a:solidFill>
              </a:rPr>
              <a:t> is a great tool that enables the quality assessment. </a:t>
            </a:r>
          </a:p>
          <a:p>
            <a:pPr lvl="1">
              <a:lnSpc>
                <a:spcPct val="120000"/>
              </a:lnSpc>
              <a:spcBef>
                <a:spcPts val="600"/>
              </a:spcBef>
              <a:spcAft>
                <a:spcPts val="600"/>
              </a:spcAft>
              <a:buFont typeface="Wingdings" charset="0"/>
              <a:buChar char="²"/>
              <a:defRPr/>
            </a:pPr>
            <a:r>
              <a:rPr lang="en-US" sz="1600" dirty="0">
                <a:solidFill>
                  <a:srgbClr val="000000"/>
                </a:solidFill>
              </a:rPr>
              <a:t>In addition to the quality of each sequenced base, it will give you an idea of</a:t>
            </a:r>
          </a:p>
          <a:p>
            <a:pPr lvl="2">
              <a:lnSpc>
                <a:spcPct val="120000"/>
              </a:lnSpc>
              <a:spcBef>
                <a:spcPts val="600"/>
              </a:spcBef>
              <a:spcAft>
                <a:spcPts val="600"/>
              </a:spcAft>
              <a:buFont typeface="Arial" charset="0"/>
              <a:buChar char="•"/>
              <a:defRPr/>
            </a:pPr>
            <a:r>
              <a:rPr lang="en-US" sz="1600" dirty="0">
                <a:solidFill>
                  <a:srgbClr val="000000"/>
                </a:solidFill>
              </a:rPr>
              <a:t>Presence of, and abundance of contaminating sequences</a:t>
            </a:r>
            <a:r>
              <a:rPr lang="en-US" sz="1600" dirty="0">
                <a:solidFill>
                  <a:prstClr val="black"/>
                </a:solidFill>
              </a:rPr>
              <a:t>.</a:t>
            </a:r>
          </a:p>
          <a:p>
            <a:pPr lvl="2">
              <a:lnSpc>
                <a:spcPct val="120000"/>
              </a:lnSpc>
              <a:spcBef>
                <a:spcPts val="600"/>
              </a:spcBef>
              <a:spcAft>
                <a:spcPts val="600"/>
              </a:spcAft>
              <a:buFont typeface="Arial" charset="0"/>
              <a:buChar char="•"/>
              <a:defRPr/>
            </a:pPr>
            <a:r>
              <a:rPr lang="en-US" sz="1600" dirty="0">
                <a:solidFill>
                  <a:srgbClr val="000000"/>
                </a:solidFill>
              </a:rPr>
              <a:t>Average read length</a:t>
            </a:r>
          </a:p>
          <a:p>
            <a:pPr lvl="2">
              <a:lnSpc>
                <a:spcPct val="120000"/>
              </a:lnSpc>
              <a:spcBef>
                <a:spcPts val="600"/>
              </a:spcBef>
              <a:spcAft>
                <a:spcPts val="600"/>
              </a:spcAft>
              <a:buFont typeface="Arial" charset="0"/>
              <a:buChar char="•"/>
              <a:defRPr/>
            </a:pPr>
            <a:r>
              <a:rPr lang="en-US" sz="1600" dirty="0">
                <a:solidFill>
                  <a:srgbClr val="000000"/>
                </a:solidFill>
              </a:rPr>
              <a:t>GC content</a:t>
            </a:r>
          </a:p>
          <a:p>
            <a:pPr lvl="1">
              <a:lnSpc>
                <a:spcPct val="120000"/>
              </a:lnSpc>
              <a:spcBef>
                <a:spcPts val="600"/>
              </a:spcBef>
              <a:spcAft>
                <a:spcPts val="600"/>
              </a:spcAft>
              <a:buFont typeface="Wingdings" charset="0"/>
              <a:buChar char="²"/>
              <a:defRPr/>
            </a:pPr>
            <a:r>
              <a:rPr lang="en-US" sz="1600" i="1" dirty="0">
                <a:solidFill>
                  <a:srgbClr val="000000"/>
                </a:solidFill>
              </a:rPr>
              <a:t>NOTE</a:t>
            </a:r>
            <a:r>
              <a:rPr lang="en-US" sz="1600" dirty="0">
                <a:solidFill>
                  <a:srgbClr val="000000"/>
                </a:solidFill>
              </a:rPr>
              <a:t> – </a:t>
            </a:r>
            <a:r>
              <a:rPr lang="en-US" sz="1600" dirty="0" err="1">
                <a:solidFill>
                  <a:srgbClr val="000000"/>
                </a:solidFill>
              </a:rPr>
              <a:t>FastQC</a:t>
            </a:r>
            <a:r>
              <a:rPr lang="en-US" sz="1600" dirty="0">
                <a:solidFill>
                  <a:srgbClr val="000000"/>
                </a:solidFill>
              </a:rPr>
              <a:t> is good, but it is very strict and will not hesitate to call your dataset bad on one of the many metrics it tests the raw data for. Use logic and read the explanation for why and if it is acceptable.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
                                            <p:txEl>
                                              <p:pRg st="7" end="7"/>
                                            </p:txEl>
                                          </p:spTgt>
                                        </p:tgtEl>
                                        <p:attrNameLst>
                                          <p:attrName>style.visibility</p:attrName>
                                        </p:attrNameLst>
                                      </p:cBhvr>
                                      <p:to>
                                        <p:strVal val="visible"/>
                                      </p:to>
                                    </p:set>
                                  </p:childTnLst>
                                </p:cTn>
                              </p:par>
                              <p:par>
                                <p:cTn id="17" presetID="9" presetClass="emph" presetSubtype="0" nodeType="withEffect">
                                  <p:stCondLst>
                                    <p:cond delay="0"/>
                                  </p:stCondLst>
                                  <p:childTnLst>
                                    <p:set>
                                      <p:cBhvr rctx="PPT">
                                        <p:cTn id="18" dur="indefinite"/>
                                        <p:tgtEl>
                                          <p:spTgt spid="89">
                                            <p:txEl>
                                              <p:pRg st="3" end="3"/>
                                            </p:txEl>
                                          </p:spTgt>
                                        </p:tgtEl>
                                        <p:attrNameLst>
                                          <p:attrName>style.opacity</p:attrName>
                                        </p:attrNameLst>
                                      </p:cBhvr>
                                      <p:to>
                                        <p:strVal val="0.5"/>
                                      </p:to>
                                    </p:set>
                                    <p:animEffect filter="image" prLst="opacity: 0.5">
                                      <p:cBhvr rctx="IE">
                                        <p:cTn id="19" dur="indefinite"/>
                                        <p:tgtEl>
                                          <p:spTgt spid="89">
                                            <p:txEl>
                                              <p:pRg st="3" end="3"/>
                                            </p:txEl>
                                          </p:spTgt>
                                        </p:tgtEl>
                                      </p:cBhvr>
                                    </p:animEffect>
                                  </p:childTnLst>
                                </p:cTn>
                              </p:par>
                              <p:par>
                                <p:cTn id="20" presetID="9" presetClass="emph" presetSubtype="0" nodeType="withEffect">
                                  <p:stCondLst>
                                    <p:cond delay="0"/>
                                  </p:stCondLst>
                                  <p:childTnLst>
                                    <p:set>
                                      <p:cBhvr rctx="PPT">
                                        <p:cTn id="21" dur="indefinite"/>
                                        <p:tgtEl>
                                          <p:spTgt spid="89">
                                            <p:txEl>
                                              <p:pRg st="4" end="4"/>
                                            </p:txEl>
                                          </p:spTgt>
                                        </p:tgtEl>
                                        <p:attrNameLst>
                                          <p:attrName>style.opacity</p:attrName>
                                        </p:attrNameLst>
                                      </p:cBhvr>
                                      <p:to>
                                        <p:strVal val="0.5"/>
                                      </p:to>
                                    </p:set>
                                    <p:animEffect filter="image" prLst="opacity: 0.5">
                                      <p:cBhvr rctx="IE">
                                        <p:cTn id="22" dur="indefinite"/>
                                        <p:tgtEl>
                                          <p:spTgt spid="89">
                                            <p:txEl>
                                              <p:pRg st="4" end="4"/>
                                            </p:txEl>
                                          </p:spTgt>
                                        </p:tgtEl>
                                      </p:cBhvr>
                                    </p:animEffect>
                                  </p:childTnLst>
                                </p:cTn>
                              </p:par>
                              <p:par>
                                <p:cTn id="23" presetID="9" presetClass="emph" presetSubtype="0" nodeType="withEffect">
                                  <p:stCondLst>
                                    <p:cond delay="0"/>
                                  </p:stCondLst>
                                  <p:childTnLst>
                                    <p:set>
                                      <p:cBhvr rctx="PPT">
                                        <p:cTn id="24" dur="indefinite"/>
                                        <p:tgtEl>
                                          <p:spTgt spid="89">
                                            <p:txEl>
                                              <p:pRg st="5" end="5"/>
                                            </p:txEl>
                                          </p:spTgt>
                                        </p:tgtEl>
                                        <p:attrNameLst>
                                          <p:attrName>style.opacity</p:attrName>
                                        </p:attrNameLst>
                                      </p:cBhvr>
                                      <p:to>
                                        <p:strVal val="0.5"/>
                                      </p:to>
                                    </p:set>
                                    <p:animEffect filter="image" prLst="opacity: 0.5">
                                      <p:cBhvr rctx="IE">
                                        <p:cTn id="25" dur="indefinite"/>
                                        <p:tgtEl>
                                          <p:spTgt spid="89">
                                            <p:txEl>
                                              <p:pRg st="5" end="5"/>
                                            </p:txEl>
                                          </p:spTgt>
                                        </p:tgtEl>
                                      </p:cBhvr>
                                    </p:animEffect>
                                  </p:childTnLst>
                                </p:cTn>
                              </p:par>
                              <p:par>
                                <p:cTn id="26" presetID="9" presetClass="emph" presetSubtype="0" nodeType="withEffect">
                                  <p:stCondLst>
                                    <p:cond delay="0"/>
                                  </p:stCondLst>
                                  <p:childTnLst>
                                    <p:set>
                                      <p:cBhvr rctx="PPT">
                                        <p:cTn id="27" dur="indefinite"/>
                                        <p:tgtEl>
                                          <p:spTgt spid="89">
                                            <p:txEl>
                                              <p:pRg st="6" end="6"/>
                                            </p:txEl>
                                          </p:spTgt>
                                        </p:tgtEl>
                                        <p:attrNameLst>
                                          <p:attrName>style.opacity</p:attrName>
                                        </p:attrNameLst>
                                      </p:cBhvr>
                                      <p:to>
                                        <p:strVal val="0.5"/>
                                      </p:to>
                                    </p:set>
                                    <p:animEffect filter="image" prLst="opacity: 0.5">
                                      <p:cBhvr rctx="IE">
                                        <p:cTn id="28" dur="indefinite"/>
                                        <p:tgtEl>
                                          <p:spTgt spid="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89" name="TextBox 88"/>
          <p:cNvSpPr txBox="1">
            <a:spLocks noChangeArrowheads="1"/>
          </p:cNvSpPr>
          <p:nvPr/>
        </p:nvSpPr>
        <p:spPr bwMode="auto">
          <a:xfrm>
            <a:off x="457200" y="2276475"/>
            <a:ext cx="8229600" cy="417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Quality checks </a:t>
            </a:r>
          </a:p>
          <a:p>
            <a:pPr eaLnBrk="1" hangingPunct="1">
              <a:lnSpc>
                <a:spcPct val="120000"/>
              </a:lnSpc>
              <a:spcBef>
                <a:spcPts val="600"/>
              </a:spcBef>
              <a:spcAft>
                <a:spcPts val="600"/>
              </a:spcAft>
            </a:pPr>
            <a:r>
              <a:rPr lang="en-US" sz="1600">
                <a:solidFill>
                  <a:srgbClr val="000000"/>
                </a:solidFill>
                <a:latin typeface="Arial" charset="0"/>
              </a:rPr>
              <a:t>What do I do when FastQC calls my data poor?</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Poor quality at the ends can be remedied by using “quality trimmers” like trimmomatic, fastx-toolkit, etc.</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Left-over adapter sequences in the reads can be remedied by using “adapter trimmers” like trimmomatic. Always trim adapters as a matter of routine (trimmomatic does both types of trimming at once).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We need to take care of these 2 types of issues so we get the best possible alignment, since with short reads only a few mismatches are allowed.</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Once the trimmers have been used, it is best to rerun the data through FastQC to check the resulting data.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3" end="3"/>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89">
                                            <p:txEl>
                                              <p:pRg st="2" end="2"/>
                                            </p:txEl>
                                          </p:spTgt>
                                        </p:tgtEl>
                                        <p:attrNameLst>
                                          <p:attrName>style.opacity</p:attrName>
                                        </p:attrNameLst>
                                      </p:cBhvr>
                                      <p:to>
                                        <p:strVal val="0.5"/>
                                      </p:to>
                                    </p:set>
                                    <p:animEffect filter="image" prLst="opacity: 0.5">
                                      <p:cBhvr rctx="IE">
                                        <p:cTn id="9" dur="indefinite"/>
                                        <p:tgtEl>
                                          <p:spTgt spid="89">
                                            <p:txEl>
                                              <p:pRg st="2" end="2"/>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89">
                                            <p:txEl>
                                              <p:pRg st="4" end="4"/>
                                            </p:txEl>
                                          </p:spTgt>
                                        </p:tgtEl>
                                        <p:attrNameLst>
                                          <p:attrName>style.visibility</p:attrName>
                                        </p:attrNameLst>
                                      </p:cBhvr>
                                      <p:to>
                                        <p:strVal val="visible"/>
                                      </p:to>
                                    </p:set>
                                  </p:childTnLst>
                                </p:cTn>
                              </p:par>
                              <p:par>
                                <p:cTn id="14" presetID="9" presetClass="emph" presetSubtype="0" nodeType="withEffect">
                                  <p:stCondLst>
                                    <p:cond delay="0"/>
                                  </p:stCondLst>
                                  <p:childTnLst>
                                    <p:set>
                                      <p:cBhvr rctx="PPT">
                                        <p:cTn id="15" dur="indefinite"/>
                                        <p:tgtEl>
                                          <p:spTgt spid="89">
                                            <p:txEl>
                                              <p:pRg st="3" end="3"/>
                                            </p:txEl>
                                          </p:spTgt>
                                        </p:tgtEl>
                                        <p:attrNameLst>
                                          <p:attrName>style.opacity</p:attrName>
                                        </p:attrNameLst>
                                      </p:cBhvr>
                                      <p:to>
                                        <p:strVal val="0.5"/>
                                      </p:to>
                                    </p:set>
                                    <p:animEffect filter="image" prLst="opacity: 0.5">
                                      <p:cBhvr rctx="IE">
                                        <p:cTn id="16" dur="indefinite"/>
                                        <p:tgtEl>
                                          <p:spTgt spid="8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9">
                                            <p:txEl>
                                              <p:pRg st="5" end="5"/>
                                            </p:txEl>
                                          </p:spTgt>
                                        </p:tgtEl>
                                        <p:attrNameLst>
                                          <p:attrName>style.visibility</p:attrName>
                                        </p:attrNameLst>
                                      </p:cBhvr>
                                      <p:to>
                                        <p:strVal val="visible"/>
                                      </p:to>
                                    </p:set>
                                  </p:childTnLst>
                                </p:cTn>
                              </p:par>
                              <p:par>
                                <p:cTn id="21" presetID="9" presetClass="emph" presetSubtype="0" nodeType="withEffect">
                                  <p:stCondLst>
                                    <p:cond delay="0"/>
                                  </p:stCondLst>
                                  <p:childTnLst>
                                    <p:set>
                                      <p:cBhvr rctx="PPT">
                                        <p:cTn id="22" dur="indefinite"/>
                                        <p:tgtEl>
                                          <p:spTgt spid="89">
                                            <p:txEl>
                                              <p:pRg st="4" end="4"/>
                                            </p:txEl>
                                          </p:spTgt>
                                        </p:tgtEl>
                                        <p:attrNameLst>
                                          <p:attrName>style.opacity</p:attrName>
                                        </p:attrNameLst>
                                      </p:cBhvr>
                                      <p:to>
                                        <p:strVal val="0.5"/>
                                      </p:to>
                                    </p:set>
                                    <p:animEffect filter="image" prLst="opacity: 0.5">
                                      <p:cBhvr rctx="IE">
                                        <p:cTn id="23" dur="indefinite"/>
                                        <p:tgtEl>
                                          <p:spTgt spid="8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57346" name="TextBox 88"/>
          <p:cNvSpPr txBox="1">
            <a:spLocks noChangeArrowheads="1"/>
          </p:cNvSpPr>
          <p:nvPr/>
        </p:nvSpPr>
        <p:spPr bwMode="auto">
          <a:xfrm>
            <a:off x="457200" y="2276475"/>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Quality checks </a:t>
            </a:r>
          </a:p>
        </p:txBody>
      </p:sp>
      <p:grpSp>
        <p:nvGrpSpPr>
          <p:cNvPr id="57347" name="Group 9"/>
          <p:cNvGrpSpPr>
            <a:grpSpLocks/>
          </p:cNvGrpSpPr>
          <p:nvPr/>
        </p:nvGrpSpPr>
        <p:grpSpPr bwMode="auto">
          <a:xfrm>
            <a:off x="109538" y="2911475"/>
            <a:ext cx="4406900" cy="3675063"/>
            <a:chOff x="109569" y="2190010"/>
            <a:chExt cx="4407647" cy="3675067"/>
          </a:xfrm>
        </p:grpSpPr>
        <p:pic>
          <p:nvPicPr>
            <p:cNvPr id="57351" name="Picture 3" descr="per_base_qual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569" y="2559342"/>
              <a:ext cx="4407647" cy="330573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7352" name="TextBox 6"/>
            <p:cNvSpPr txBox="1">
              <a:spLocks noChangeArrowheads="1"/>
            </p:cNvSpPr>
            <p:nvPr/>
          </p:nvSpPr>
          <p:spPr bwMode="auto">
            <a:xfrm>
              <a:off x="1213347" y="2190010"/>
              <a:ext cx="220008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a:solidFill>
                    <a:srgbClr val="000000"/>
                  </a:solidFill>
                  <a:latin typeface="Arial" charset="0"/>
                  <a:cs typeface="Arial" charset="0"/>
                </a:rPr>
                <a:t>Before quality trimming</a:t>
              </a:r>
            </a:p>
          </p:txBody>
        </p:sp>
      </p:grpSp>
      <p:grpSp>
        <p:nvGrpSpPr>
          <p:cNvPr id="7" name="Group 6"/>
          <p:cNvGrpSpPr>
            <a:grpSpLocks/>
          </p:cNvGrpSpPr>
          <p:nvPr/>
        </p:nvGrpSpPr>
        <p:grpSpPr bwMode="auto">
          <a:xfrm>
            <a:off x="4627563" y="2911475"/>
            <a:ext cx="4406900" cy="3675063"/>
            <a:chOff x="4626785" y="2190010"/>
            <a:chExt cx="4407647" cy="3675067"/>
          </a:xfrm>
        </p:grpSpPr>
        <p:pic>
          <p:nvPicPr>
            <p:cNvPr id="57349" name="Picture 5" descr="per_base_qualit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6785" y="2559342"/>
              <a:ext cx="4407647" cy="330573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7350" name="TextBox 8"/>
            <p:cNvSpPr txBox="1">
              <a:spLocks noChangeArrowheads="1"/>
            </p:cNvSpPr>
            <p:nvPr/>
          </p:nvSpPr>
          <p:spPr bwMode="auto">
            <a:xfrm>
              <a:off x="5805442" y="2190010"/>
              <a:ext cx="20503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b="1">
                  <a:solidFill>
                    <a:srgbClr val="000000"/>
                  </a:solidFill>
                  <a:latin typeface="Arial" charset="0"/>
                  <a:cs typeface="Arial" charset="0"/>
                </a:rPr>
                <a:t>After quality trimming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58370" name="TextBox 88"/>
          <p:cNvSpPr txBox="1">
            <a:spLocks noChangeArrowheads="1"/>
          </p:cNvSpPr>
          <p:nvPr/>
        </p:nvSpPr>
        <p:spPr bwMode="auto">
          <a:xfrm>
            <a:off x="457200" y="2276475"/>
            <a:ext cx="8229600" cy="135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Data alignment </a:t>
            </a:r>
          </a:p>
          <a:p>
            <a:pPr eaLnBrk="1" hangingPunct="1">
              <a:lnSpc>
                <a:spcPct val="120000"/>
              </a:lnSpc>
              <a:spcBef>
                <a:spcPts val="600"/>
              </a:spcBef>
              <a:spcAft>
                <a:spcPts val="600"/>
              </a:spcAft>
            </a:pPr>
            <a:r>
              <a:rPr lang="en-US" sz="1600">
                <a:solidFill>
                  <a:srgbClr val="000000"/>
                </a:solidFill>
                <a:latin typeface="Arial" charset="0"/>
              </a:rPr>
              <a:t>We need to align the sequence data to our genome of interest</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If aligning RNA-Seq data to the genome, always pick a slice-aware aligner</a:t>
            </a:r>
          </a:p>
        </p:txBody>
      </p:sp>
      <p:grpSp>
        <p:nvGrpSpPr>
          <p:cNvPr id="58371" name="Group 3"/>
          <p:cNvGrpSpPr>
            <a:grpSpLocks/>
          </p:cNvGrpSpPr>
          <p:nvPr/>
        </p:nvGrpSpPr>
        <p:grpSpPr bwMode="auto">
          <a:xfrm>
            <a:off x="641350" y="3917950"/>
            <a:ext cx="7883525" cy="2232025"/>
            <a:chOff x="301365" y="2852609"/>
            <a:chExt cx="7884343" cy="2231341"/>
          </a:xfrm>
        </p:grpSpPr>
        <p:grpSp>
          <p:nvGrpSpPr>
            <p:cNvPr id="58372" name="Group 4"/>
            <p:cNvGrpSpPr>
              <a:grpSpLocks/>
            </p:cNvGrpSpPr>
            <p:nvPr/>
          </p:nvGrpSpPr>
          <p:grpSpPr bwMode="auto">
            <a:xfrm>
              <a:off x="958293" y="2852609"/>
              <a:ext cx="7227415" cy="2231341"/>
              <a:chOff x="705241" y="2281047"/>
              <a:chExt cx="7227415" cy="2231341"/>
            </a:xfrm>
          </p:grpSpPr>
          <p:grpSp>
            <p:nvGrpSpPr>
              <p:cNvPr id="58375" name="Group 7"/>
              <p:cNvGrpSpPr>
                <a:grpSpLocks/>
              </p:cNvGrpSpPr>
              <p:nvPr/>
            </p:nvGrpSpPr>
            <p:grpSpPr bwMode="auto">
              <a:xfrm>
                <a:off x="705241" y="2281047"/>
                <a:ext cx="7227415" cy="984238"/>
                <a:chOff x="584201" y="3483227"/>
                <a:chExt cx="7227415" cy="984238"/>
              </a:xfrm>
            </p:grpSpPr>
            <p:grpSp>
              <p:nvGrpSpPr>
                <p:cNvPr id="58423" name="Group 55"/>
                <p:cNvGrpSpPr>
                  <a:grpSpLocks/>
                </p:cNvGrpSpPr>
                <p:nvPr/>
              </p:nvGrpSpPr>
              <p:grpSpPr bwMode="auto">
                <a:xfrm>
                  <a:off x="1375862" y="3617759"/>
                  <a:ext cx="6435754" cy="732821"/>
                  <a:chOff x="1375862" y="3617759"/>
                  <a:chExt cx="6435754" cy="732821"/>
                </a:xfrm>
              </p:grpSpPr>
              <p:cxnSp>
                <p:nvCxnSpPr>
                  <p:cNvPr id="60" name="Straight Connector 59"/>
                  <p:cNvCxnSpPr/>
                  <p:nvPr/>
                </p:nvCxnSpPr>
                <p:spPr>
                  <a:xfrm>
                    <a:off x="1379986" y="3618124"/>
                    <a:ext cx="6431630" cy="0"/>
                  </a:xfrm>
                  <a:prstGeom prst="line">
                    <a:avLst/>
                  </a:prstGeom>
                  <a:ln w="57150" cmpd="sng">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58428" name="Group 60"/>
                  <p:cNvGrpSpPr>
                    <a:grpSpLocks/>
                  </p:cNvGrpSpPr>
                  <p:nvPr/>
                </p:nvGrpSpPr>
                <p:grpSpPr bwMode="auto">
                  <a:xfrm>
                    <a:off x="2019835" y="4348892"/>
                    <a:ext cx="5309764" cy="1688"/>
                    <a:chOff x="1401750" y="3803482"/>
                    <a:chExt cx="5309764" cy="1688"/>
                  </a:xfrm>
                </p:grpSpPr>
                <p:cxnSp>
                  <p:nvCxnSpPr>
                    <p:cNvPr id="80" name="Straight Connector 79"/>
                    <p:cNvCxnSpPr/>
                    <p:nvPr/>
                  </p:nvCxnSpPr>
                  <p:spPr>
                    <a:xfrm>
                      <a:off x="1406493" y="3804326"/>
                      <a:ext cx="126060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079892" y="3804326"/>
                      <a:ext cx="1268544"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450275" y="3802740"/>
                      <a:ext cx="126060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667099" y="3802740"/>
                      <a:ext cx="412793" cy="0"/>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4348436" y="3802740"/>
                      <a:ext cx="1101839" cy="1586"/>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8429" name="Group 61"/>
                  <p:cNvGrpSpPr>
                    <a:grpSpLocks/>
                  </p:cNvGrpSpPr>
                  <p:nvPr/>
                </p:nvGrpSpPr>
                <p:grpSpPr bwMode="auto">
                  <a:xfrm>
                    <a:off x="2040062" y="3770238"/>
                    <a:ext cx="1214558" cy="266958"/>
                    <a:chOff x="1550548" y="5886905"/>
                    <a:chExt cx="1214558" cy="266958"/>
                  </a:xfrm>
                </p:grpSpPr>
                <p:cxnSp>
                  <p:nvCxnSpPr>
                    <p:cNvPr id="75" name="Straight Connector 74"/>
                    <p:cNvCxnSpPr/>
                    <p:nvPr/>
                  </p:nvCxnSpPr>
                  <p:spPr>
                    <a:xfrm>
                      <a:off x="1550941" y="5963321"/>
                      <a:ext cx="48106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879587" y="6033149"/>
                      <a:ext cx="47947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284442" y="6106152"/>
                      <a:ext cx="48106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032003" y="6153762"/>
                      <a:ext cx="47947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108211" y="5887144"/>
                      <a:ext cx="48106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8430" name="Group 62"/>
                  <p:cNvGrpSpPr>
                    <a:grpSpLocks/>
                  </p:cNvGrpSpPr>
                  <p:nvPr/>
                </p:nvGrpSpPr>
                <p:grpSpPr bwMode="auto">
                  <a:xfrm>
                    <a:off x="3754250" y="3770238"/>
                    <a:ext cx="1082880" cy="359414"/>
                    <a:chOff x="3264736" y="5886905"/>
                    <a:chExt cx="1082880" cy="359414"/>
                  </a:xfrm>
                </p:grpSpPr>
                <p:cxnSp>
                  <p:nvCxnSpPr>
                    <p:cNvPr id="70" name="Straight Connector 69"/>
                    <p:cNvCxnSpPr/>
                    <p:nvPr/>
                  </p:nvCxnSpPr>
                  <p:spPr>
                    <a:xfrm flipH="1">
                      <a:off x="3868931" y="5961733"/>
                      <a:ext cx="47947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3691113" y="6069650"/>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3268794" y="6133131"/>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3584739" y="6245809"/>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375167" y="5887144"/>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8431" name="Group 63"/>
                  <p:cNvGrpSpPr>
                    <a:grpSpLocks/>
                  </p:cNvGrpSpPr>
                  <p:nvPr/>
                </p:nvGrpSpPr>
                <p:grpSpPr bwMode="auto">
                  <a:xfrm>
                    <a:off x="6106549" y="3810690"/>
                    <a:ext cx="1127117" cy="268291"/>
                    <a:chOff x="5617035" y="5961225"/>
                    <a:chExt cx="1127117" cy="268291"/>
                  </a:xfrm>
                </p:grpSpPr>
                <p:cxnSp>
                  <p:nvCxnSpPr>
                    <p:cNvPr id="65" name="Straight Connector 64"/>
                    <p:cNvCxnSpPr/>
                    <p:nvPr/>
                  </p:nvCxnSpPr>
                  <p:spPr>
                    <a:xfrm rot="10800000" flipH="1">
                      <a:off x="5616950" y="6184457"/>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10800000" flipH="1">
                      <a:off x="5850337" y="6032103"/>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10800000" flipH="1">
                      <a:off x="6277419" y="6097170"/>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0800000" flipH="1">
                      <a:off x="6166282" y="5960687"/>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10800000" flipH="1">
                      <a:off x="6148818" y="6228893"/>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sp>
              <p:nvSpPr>
                <p:cNvPr id="58424" name="TextBox 56"/>
                <p:cNvSpPr txBox="1">
                  <a:spLocks noChangeArrowheads="1"/>
                </p:cNvSpPr>
                <p:nvPr/>
              </p:nvSpPr>
              <p:spPr bwMode="auto">
                <a:xfrm>
                  <a:off x="584566" y="3483227"/>
                  <a:ext cx="749378" cy="2618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b="1">
                      <a:solidFill>
                        <a:srgbClr val="953735"/>
                      </a:solidFill>
                      <a:latin typeface="Arial" charset="0"/>
                      <a:cs typeface="Arial" charset="0"/>
                    </a:rPr>
                    <a:t>Genome</a:t>
                  </a:r>
                </a:p>
              </p:txBody>
            </p:sp>
            <p:sp>
              <p:nvSpPr>
                <p:cNvPr id="58425" name="TextBox 57"/>
                <p:cNvSpPr txBox="1">
                  <a:spLocks noChangeArrowheads="1"/>
                </p:cNvSpPr>
                <p:nvPr/>
              </p:nvSpPr>
              <p:spPr bwMode="auto">
                <a:xfrm>
                  <a:off x="1453368" y="4205855"/>
                  <a:ext cx="53746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b="1">
                      <a:solidFill>
                        <a:srgbClr val="000000"/>
                      </a:solidFill>
                      <a:latin typeface="Arial" charset="0"/>
                      <a:cs typeface="Arial" charset="0"/>
                    </a:rPr>
                    <a:t>Gene</a:t>
                  </a:r>
                </a:p>
              </p:txBody>
            </p:sp>
            <p:sp>
              <p:nvSpPr>
                <p:cNvPr id="58426" name="TextBox 58"/>
                <p:cNvSpPr txBox="1">
                  <a:spLocks noChangeArrowheads="1"/>
                </p:cNvSpPr>
                <p:nvPr/>
              </p:nvSpPr>
              <p:spPr bwMode="auto">
                <a:xfrm rot="-5400000">
                  <a:off x="1474925" y="3791862"/>
                  <a:ext cx="53108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900" b="1">
                      <a:solidFill>
                        <a:srgbClr val="008000"/>
                      </a:solidFill>
                      <a:latin typeface="Arial" charset="0"/>
                      <a:cs typeface="Arial" charset="0"/>
                    </a:rPr>
                    <a:t>Reads</a:t>
                  </a:r>
                </a:p>
              </p:txBody>
            </p:sp>
          </p:grpSp>
          <p:grpSp>
            <p:nvGrpSpPr>
              <p:cNvPr id="58376" name="Group 8"/>
              <p:cNvGrpSpPr>
                <a:grpSpLocks/>
              </p:cNvGrpSpPr>
              <p:nvPr/>
            </p:nvGrpSpPr>
            <p:grpSpPr bwMode="auto">
              <a:xfrm>
                <a:off x="705606" y="3557006"/>
                <a:ext cx="7227050" cy="955382"/>
                <a:chOff x="584566" y="5660820"/>
                <a:chExt cx="7227050" cy="955382"/>
              </a:xfrm>
            </p:grpSpPr>
            <p:grpSp>
              <p:nvGrpSpPr>
                <p:cNvPr id="58378" name="Group 10"/>
                <p:cNvGrpSpPr>
                  <a:grpSpLocks/>
                </p:cNvGrpSpPr>
                <p:nvPr/>
              </p:nvGrpSpPr>
              <p:grpSpPr bwMode="auto">
                <a:xfrm>
                  <a:off x="1378398" y="5795717"/>
                  <a:ext cx="6433218" cy="691368"/>
                  <a:chOff x="912713" y="5795717"/>
                  <a:chExt cx="6433218" cy="691368"/>
                </a:xfrm>
              </p:grpSpPr>
              <p:grpSp>
                <p:nvGrpSpPr>
                  <p:cNvPr id="58382" name="Group 14"/>
                  <p:cNvGrpSpPr>
                    <a:grpSpLocks/>
                  </p:cNvGrpSpPr>
                  <p:nvPr/>
                </p:nvGrpSpPr>
                <p:grpSpPr bwMode="auto">
                  <a:xfrm>
                    <a:off x="1550548" y="5886905"/>
                    <a:ext cx="1231492" cy="266958"/>
                    <a:chOff x="1550548" y="5886905"/>
                    <a:chExt cx="1231492" cy="266958"/>
                  </a:xfrm>
                </p:grpSpPr>
                <p:cxnSp>
                  <p:nvCxnSpPr>
                    <p:cNvPr id="51" name="Straight Connector 50"/>
                    <p:cNvCxnSpPr/>
                    <p:nvPr/>
                  </p:nvCxnSpPr>
                  <p:spPr>
                    <a:xfrm>
                      <a:off x="1550954" y="5963940"/>
                      <a:ext cx="48106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79601" y="6033769"/>
                      <a:ext cx="47947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301920" y="6106771"/>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032017" y="6154382"/>
                      <a:ext cx="48106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09812" y="5890938"/>
                      <a:ext cx="48106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a:off x="912713" y="5795717"/>
                    <a:ext cx="6433218" cy="0"/>
                  </a:xfrm>
                  <a:prstGeom prst="line">
                    <a:avLst/>
                  </a:prstGeom>
                  <a:ln w="57150" cmpd="sng">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58384" name="Group 16"/>
                  <p:cNvGrpSpPr>
                    <a:grpSpLocks/>
                  </p:cNvGrpSpPr>
                  <p:nvPr/>
                </p:nvGrpSpPr>
                <p:grpSpPr bwMode="auto">
                  <a:xfrm>
                    <a:off x="1554150" y="6485397"/>
                    <a:ext cx="5309764" cy="1688"/>
                    <a:chOff x="1554150" y="6536199"/>
                    <a:chExt cx="5309764" cy="1688"/>
                  </a:xfrm>
                </p:grpSpPr>
                <p:cxnSp>
                  <p:nvCxnSpPr>
                    <p:cNvPr id="46" name="Straight Connector 45"/>
                    <p:cNvCxnSpPr/>
                    <p:nvPr/>
                  </p:nvCxnSpPr>
                  <p:spPr>
                    <a:xfrm>
                      <a:off x="1557305" y="6538457"/>
                      <a:ext cx="126060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30704" y="6538457"/>
                      <a:ext cx="1270132"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602675" y="6536870"/>
                      <a:ext cx="126060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817911" y="6536870"/>
                      <a:ext cx="412793" cy="0"/>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4500836" y="6536870"/>
                      <a:ext cx="1101839" cy="1587"/>
                    </a:xfrm>
                    <a:prstGeom prst="line">
                      <a:avLst/>
                    </a:prstGeom>
                    <a:ln>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8385" name="Group 17"/>
                  <p:cNvGrpSpPr>
                    <a:grpSpLocks/>
                  </p:cNvGrpSpPr>
                  <p:nvPr/>
                </p:nvGrpSpPr>
                <p:grpSpPr bwMode="auto">
                  <a:xfrm>
                    <a:off x="3264736" y="5886905"/>
                    <a:ext cx="1082880" cy="359414"/>
                    <a:chOff x="3264736" y="5886905"/>
                    <a:chExt cx="1082880" cy="359414"/>
                  </a:xfrm>
                </p:grpSpPr>
                <p:cxnSp>
                  <p:nvCxnSpPr>
                    <p:cNvPr id="41" name="Straight Connector 40"/>
                    <p:cNvCxnSpPr/>
                    <p:nvPr/>
                  </p:nvCxnSpPr>
                  <p:spPr>
                    <a:xfrm flipH="1">
                      <a:off x="3867357" y="5962353"/>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689539" y="6070270"/>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267220" y="6133750"/>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3583165" y="6246429"/>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3373593" y="5890938"/>
                      <a:ext cx="482650"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8386" name="Group 18"/>
                  <p:cNvGrpSpPr>
                    <a:grpSpLocks/>
                  </p:cNvGrpSpPr>
                  <p:nvPr/>
                </p:nvGrpSpPr>
                <p:grpSpPr bwMode="auto">
                  <a:xfrm>
                    <a:off x="5617035" y="5961225"/>
                    <a:ext cx="1127117" cy="268291"/>
                    <a:chOff x="5617035" y="5961225"/>
                    <a:chExt cx="1127117" cy="268291"/>
                  </a:xfrm>
                </p:grpSpPr>
                <p:cxnSp>
                  <p:nvCxnSpPr>
                    <p:cNvPr id="36" name="Straight Connector 35"/>
                    <p:cNvCxnSpPr/>
                    <p:nvPr/>
                  </p:nvCxnSpPr>
                  <p:spPr>
                    <a:xfrm rot="10800000" flipH="1">
                      <a:off x="5616964" y="6189296"/>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0800000" flipH="1">
                      <a:off x="5850350" y="6032181"/>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10800000" flipH="1">
                      <a:off x="6277433" y="6097249"/>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flipH="1">
                      <a:off x="6166296" y="5960766"/>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0800000" flipH="1">
                      <a:off x="6148831" y="6233733"/>
                      <a:ext cx="466773"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8387" name="Group 19"/>
                  <p:cNvGrpSpPr>
                    <a:grpSpLocks/>
                  </p:cNvGrpSpPr>
                  <p:nvPr/>
                </p:nvGrpSpPr>
                <p:grpSpPr bwMode="auto">
                  <a:xfrm>
                    <a:off x="2648892" y="5988184"/>
                    <a:ext cx="859428" cy="2208"/>
                    <a:chOff x="2722016" y="6300129"/>
                    <a:chExt cx="859428" cy="2208"/>
                  </a:xfrm>
                </p:grpSpPr>
                <p:cxnSp>
                  <p:nvCxnSpPr>
                    <p:cNvPr id="33" name="Straight Connector 32"/>
                    <p:cNvCxnSpPr/>
                    <p:nvPr/>
                  </p:nvCxnSpPr>
                  <p:spPr>
                    <a:xfrm>
                      <a:off x="2722742" y="6302864"/>
                      <a:ext cx="16670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02240" y="6302864"/>
                      <a:ext cx="279429"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911675" y="6299690"/>
                      <a:ext cx="396916" cy="3174"/>
                    </a:xfrm>
                    <a:prstGeom prst="line">
                      <a:avLst/>
                    </a:prstGeom>
                    <a:ln w="6350" cmpd="sng">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8388" name="Group 20"/>
                  <p:cNvGrpSpPr>
                    <a:grpSpLocks/>
                  </p:cNvGrpSpPr>
                  <p:nvPr/>
                </p:nvGrpSpPr>
                <p:grpSpPr bwMode="auto">
                  <a:xfrm>
                    <a:off x="2535795" y="6234512"/>
                    <a:ext cx="859429" cy="1734"/>
                    <a:chOff x="2535795" y="6453003"/>
                    <a:chExt cx="859429" cy="1734"/>
                  </a:xfrm>
                </p:grpSpPr>
                <p:cxnSp>
                  <p:nvCxnSpPr>
                    <p:cNvPr id="30" name="Straight Connector 29"/>
                    <p:cNvCxnSpPr/>
                    <p:nvPr/>
                  </p:nvCxnSpPr>
                  <p:spPr>
                    <a:xfrm rot="10800000">
                      <a:off x="3229117" y="6453810"/>
                      <a:ext cx="166704"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0800000">
                      <a:off x="2538482" y="6455397"/>
                      <a:ext cx="279429"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0800000">
                      <a:off x="2767106" y="6455397"/>
                      <a:ext cx="449310" cy="0"/>
                    </a:xfrm>
                    <a:prstGeom prst="line">
                      <a:avLst/>
                    </a:prstGeom>
                    <a:ln w="6350" cmpd="sng">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8389" name="Group 21"/>
                  <p:cNvGrpSpPr>
                    <a:grpSpLocks/>
                  </p:cNvGrpSpPr>
                  <p:nvPr/>
                </p:nvGrpSpPr>
                <p:grpSpPr bwMode="auto">
                  <a:xfrm>
                    <a:off x="4337589" y="6114376"/>
                    <a:ext cx="1546386" cy="104"/>
                    <a:chOff x="4337589" y="6339284"/>
                    <a:chExt cx="1546386" cy="104"/>
                  </a:xfrm>
                </p:grpSpPr>
                <p:cxnSp>
                  <p:nvCxnSpPr>
                    <p:cNvPr id="27" name="Straight Connector 26"/>
                    <p:cNvCxnSpPr/>
                    <p:nvPr/>
                  </p:nvCxnSpPr>
                  <p:spPr>
                    <a:xfrm>
                      <a:off x="4337307" y="6339614"/>
                      <a:ext cx="166704"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04264" y="6339614"/>
                      <a:ext cx="279429"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07187" y="6339614"/>
                      <a:ext cx="1090727" cy="0"/>
                    </a:xfrm>
                    <a:prstGeom prst="line">
                      <a:avLst/>
                    </a:prstGeom>
                    <a:ln w="6350" cmpd="sng">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8390" name="Group 22"/>
                  <p:cNvGrpSpPr>
                    <a:grpSpLocks/>
                  </p:cNvGrpSpPr>
                  <p:nvPr/>
                </p:nvGrpSpPr>
                <p:grpSpPr bwMode="auto">
                  <a:xfrm>
                    <a:off x="4219903" y="6241241"/>
                    <a:ext cx="1549270" cy="1734"/>
                    <a:chOff x="4234047" y="6450795"/>
                    <a:chExt cx="1549270" cy="1734"/>
                  </a:xfrm>
                </p:grpSpPr>
                <p:cxnSp>
                  <p:nvCxnSpPr>
                    <p:cNvPr id="24" name="Straight Connector 23"/>
                    <p:cNvCxnSpPr/>
                    <p:nvPr/>
                  </p:nvCxnSpPr>
                  <p:spPr>
                    <a:xfrm rot="10800000">
                      <a:off x="5616819" y="6451221"/>
                      <a:ext cx="166705"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0800000">
                      <a:off x="4233963" y="6452808"/>
                      <a:ext cx="279429"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486401" y="6451221"/>
                      <a:ext cx="1116129" cy="1587"/>
                    </a:xfrm>
                    <a:prstGeom prst="line">
                      <a:avLst/>
                    </a:prstGeom>
                    <a:ln w="6350" cmpd="sng">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58379" name="TextBox 11"/>
                <p:cNvSpPr txBox="1">
                  <a:spLocks noChangeArrowheads="1"/>
                </p:cNvSpPr>
                <p:nvPr/>
              </p:nvSpPr>
              <p:spPr bwMode="auto">
                <a:xfrm>
                  <a:off x="584566" y="5660820"/>
                  <a:ext cx="749378" cy="2618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b="1">
                      <a:solidFill>
                        <a:srgbClr val="953735"/>
                      </a:solidFill>
                      <a:latin typeface="Arial" charset="0"/>
                      <a:cs typeface="Arial" charset="0"/>
                    </a:rPr>
                    <a:t>Genome</a:t>
                  </a:r>
                </a:p>
              </p:txBody>
            </p:sp>
            <p:sp>
              <p:nvSpPr>
                <p:cNvPr id="58380" name="TextBox 12"/>
                <p:cNvSpPr txBox="1">
                  <a:spLocks noChangeArrowheads="1"/>
                </p:cNvSpPr>
                <p:nvPr/>
              </p:nvSpPr>
              <p:spPr bwMode="auto">
                <a:xfrm>
                  <a:off x="1453368" y="6354592"/>
                  <a:ext cx="537464"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b="1">
                      <a:solidFill>
                        <a:srgbClr val="000000"/>
                      </a:solidFill>
                      <a:latin typeface="Arial" charset="0"/>
                      <a:cs typeface="Arial" charset="0"/>
                    </a:rPr>
                    <a:t>Gene</a:t>
                  </a:r>
                </a:p>
              </p:txBody>
            </p:sp>
            <p:sp>
              <p:nvSpPr>
                <p:cNvPr id="58381" name="TextBox 13"/>
                <p:cNvSpPr txBox="1">
                  <a:spLocks noChangeArrowheads="1"/>
                </p:cNvSpPr>
                <p:nvPr/>
              </p:nvSpPr>
              <p:spPr bwMode="auto">
                <a:xfrm rot="-5400000">
                  <a:off x="1474925" y="5999868"/>
                  <a:ext cx="53108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900" b="1">
                      <a:solidFill>
                        <a:srgbClr val="008000"/>
                      </a:solidFill>
                      <a:latin typeface="Arial" charset="0"/>
                      <a:cs typeface="Arial" charset="0"/>
                    </a:rPr>
                    <a:t>Reads</a:t>
                  </a:r>
                </a:p>
              </p:txBody>
            </p:sp>
          </p:grpSp>
          <p:sp>
            <p:nvSpPr>
              <p:cNvPr id="58377" name="TextBox 9"/>
              <p:cNvSpPr txBox="1">
                <a:spLocks noChangeArrowheads="1"/>
              </p:cNvSpPr>
              <p:nvPr/>
            </p:nvSpPr>
            <p:spPr bwMode="auto">
              <a:xfrm>
                <a:off x="4185203" y="3267609"/>
                <a:ext cx="7735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b="1">
                    <a:solidFill>
                      <a:srgbClr val="000000"/>
                    </a:solidFill>
                    <a:latin typeface="Arial" charset="0"/>
                    <a:cs typeface="Arial" charset="0"/>
                  </a:rPr>
                  <a:t>Versus</a:t>
                </a:r>
              </a:p>
            </p:txBody>
          </p:sp>
        </p:grpSp>
        <p:sp>
          <p:nvSpPr>
            <p:cNvPr id="58373" name="TextBox 5"/>
            <p:cNvSpPr txBox="1">
              <a:spLocks noChangeArrowheads="1"/>
            </p:cNvSpPr>
            <p:nvPr/>
          </p:nvSpPr>
          <p:spPr bwMode="auto">
            <a:xfrm>
              <a:off x="301365" y="3215820"/>
              <a:ext cx="889987"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100" b="1">
                  <a:solidFill>
                    <a:srgbClr val="000000"/>
                  </a:solidFill>
                  <a:latin typeface="Arial" charset="0"/>
                </a:rPr>
                <a:t>Alignment</a:t>
              </a:r>
            </a:p>
          </p:txBody>
        </p:sp>
        <p:sp>
          <p:nvSpPr>
            <p:cNvPr id="58374" name="TextBox 6"/>
            <p:cNvSpPr txBox="1">
              <a:spLocks noChangeArrowheads="1"/>
            </p:cNvSpPr>
            <p:nvPr/>
          </p:nvSpPr>
          <p:spPr bwMode="auto">
            <a:xfrm>
              <a:off x="301365" y="4406167"/>
              <a:ext cx="1069524"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100" b="1">
                  <a:solidFill>
                    <a:srgbClr val="000000"/>
                  </a:solidFill>
                  <a:latin typeface="Arial" charset="0"/>
                </a:rPr>
                <a:t>Splice-Aware</a:t>
              </a:r>
            </a:p>
            <a:p>
              <a:pPr algn="ctr" eaLnBrk="1" hangingPunct="1"/>
              <a:r>
                <a:rPr lang="en-US" sz="1100" b="1">
                  <a:solidFill>
                    <a:srgbClr val="000000"/>
                  </a:solidFill>
                  <a:latin typeface="Arial" charset="0"/>
                </a:rPr>
                <a:t>Alignment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89" name="TextBox 88"/>
          <p:cNvSpPr txBox="1"/>
          <p:nvPr/>
        </p:nvSpPr>
        <p:spPr>
          <a:xfrm>
            <a:off x="457200" y="2276475"/>
            <a:ext cx="8229600" cy="3881438"/>
          </a:xfrm>
          <a:prstGeom prst="rect">
            <a:avLst/>
          </a:prstGeom>
          <a:noFill/>
        </p:spPr>
        <p:txBody>
          <a:bodyPr>
            <a:spAutoFit/>
          </a:bodyPr>
          <a:lstStyle/>
          <a:p>
            <a:pPr fontAlgn="auto">
              <a:lnSpc>
                <a:spcPct val="120000"/>
              </a:lnSpc>
              <a:spcBef>
                <a:spcPts val="600"/>
              </a:spcBef>
              <a:spcAft>
                <a:spcPts val="600"/>
              </a:spcAft>
              <a:defRPr/>
            </a:pPr>
            <a:r>
              <a:rPr lang="en-US" sz="2000" dirty="0">
                <a:solidFill>
                  <a:prstClr val="black"/>
                </a:solidFill>
                <a:latin typeface=""/>
                <a:cs typeface=""/>
              </a:rPr>
              <a:t>Data alignment </a:t>
            </a:r>
          </a:p>
          <a:p>
            <a:pPr fontAlgn="auto">
              <a:lnSpc>
                <a:spcPct val="120000"/>
              </a:lnSpc>
              <a:spcBef>
                <a:spcPts val="600"/>
              </a:spcBef>
              <a:spcAft>
                <a:spcPts val="600"/>
              </a:spcAft>
              <a:defRPr/>
            </a:pPr>
            <a:r>
              <a:rPr lang="en-US" sz="1600" dirty="0">
                <a:solidFill>
                  <a:prstClr val="black"/>
                </a:solidFill>
                <a:latin typeface=""/>
                <a:cs typeface=""/>
              </a:rPr>
              <a:t>We need to align the sequence data to our genome of interest</a:t>
            </a:r>
          </a:p>
          <a:p>
            <a:pPr marL="742950" lvl="1" indent="-285750" fontAlgn="auto">
              <a:lnSpc>
                <a:spcPct val="120000"/>
              </a:lnSpc>
              <a:spcBef>
                <a:spcPts val="600"/>
              </a:spcBef>
              <a:spcAft>
                <a:spcPts val="600"/>
              </a:spcAft>
              <a:buFont typeface="Wingdings" charset="2"/>
              <a:buChar char="²"/>
              <a:defRPr/>
            </a:pPr>
            <a:r>
              <a:rPr lang="en-US" sz="1600" dirty="0">
                <a:solidFill>
                  <a:prstClr val="black"/>
                </a:solidFill>
                <a:latin typeface=""/>
                <a:cs typeface=""/>
              </a:rPr>
              <a:t>If aligning RNA-Seq data to the genome, always pick a slice-aware aligner</a:t>
            </a:r>
          </a:p>
          <a:p>
            <a:pPr lvl="1" fontAlgn="auto">
              <a:lnSpc>
                <a:spcPct val="120000"/>
              </a:lnSpc>
              <a:spcBef>
                <a:spcPts val="600"/>
              </a:spcBef>
              <a:spcAft>
                <a:spcPts val="600"/>
              </a:spcAft>
              <a:defRPr/>
            </a:pPr>
            <a:r>
              <a:rPr lang="en-US" sz="1600" dirty="0">
                <a:solidFill>
                  <a:prstClr val="black"/>
                </a:solidFill>
                <a:latin typeface=""/>
                <a:cs typeface=""/>
                <a:hlinkClick r:id="rId2"/>
              </a:rPr>
              <a:t>TopHat2</a:t>
            </a:r>
            <a:r>
              <a:rPr lang="en-US" sz="1600" dirty="0">
                <a:solidFill>
                  <a:prstClr val="black"/>
                </a:solidFill>
                <a:latin typeface=""/>
                <a:cs typeface=""/>
              </a:rPr>
              <a:t>, </a:t>
            </a:r>
            <a:r>
              <a:rPr lang="en-US" sz="1600" dirty="0">
                <a:solidFill>
                  <a:prstClr val="black"/>
                </a:solidFill>
                <a:latin typeface=""/>
                <a:cs typeface=""/>
                <a:hlinkClick r:id="rId3"/>
              </a:rPr>
              <a:t>MapSplice</a:t>
            </a:r>
            <a:r>
              <a:rPr lang="en-US" sz="1600" dirty="0">
                <a:solidFill>
                  <a:prstClr val="black"/>
                </a:solidFill>
                <a:latin typeface=""/>
                <a:cs typeface=""/>
              </a:rPr>
              <a:t>, </a:t>
            </a:r>
            <a:r>
              <a:rPr lang="en-US" sz="1600" dirty="0">
                <a:solidFill>
                  <a:prstClr val="black"/>
                </a:solidFill>
                <a:latin typeface=""/>
                <a:cs typeface=""/>
                <a:hlinkClick r:id="rId4"/>
              </a:rPr>
              <a:t>SOAPSplice</a:t>
            </a:r>
            <a:r>
              <a:rPr lang="en-US" sz="1600" dirty="0">
                <a:solidFill>
                  <a:prstClr val="black"/>
                </a:solidFill>
                <a:latin typeface=""/>
                <a:cs typeface=""/>
              </a:rPr>
              <a:t>, </a:t>
            </a:r>
            <a:r>
              <a:rPr lang="en-US" sz="1600" dirty="0">
                <a:solidFill>
                  <a:prstClr val="black"/>
                </a:solidFill>
                <a:latin typeface=""/>
                <a:cs typeface=""/>
                <a:hlinkClick r:id="rId5"/>
              </a:rPr>
              <a:t>Passion</a:t>
            </a:r>
            <a:r>
              <a:rPr lang="en-US" sz="1600" dirty="0">
                <a:solidFill>
                  <a:prstClr val="black"/>
                </a:solidFill>
                <a:latin typeface=""/>
                <a:cs typeface=""/>
              </a:rPr>
              <a:t>, </a:t>
            </a:r>
            <a:r>
              <a:rPr lang="en-US" sz="1600" dirty="0">
                <a:solidFill>
                  <a:prstClr val="black"/>
                </a:solidFill>
                <a:latin typeface=""/>
                <a:cs typeface=""/>
                <a:hlinkClick r:id="rId6"/>
              </a:rPr>
              <a:t>SpliceMap</a:t>
            </a:r>
            <a:r>
              <a:rPr lang="en-US" sz="1600" dirty="0">
                <a:solidFill>
                  <a:prstClr val="black"/>
                </a:solidFill>
                <a:latin typeface=""/>
                <a:cs typeface=""/>
              </a:rPr>
              <a:t>, </a:t>
            </a:r>
            <a:r>
              <a:rPr lang="en-US" sz="1600" dirty="0">
                <a:solidFill>
                  <a:prstClr val="black"/>
                </a:solidFill>
                <a:latin typeface=""/>
                <a:cs typeface=""/>
                <a:hlinkClick r:id="rId7"/>
              </a:rPr>
              <a:t>RUM</a:t>
            </a:r>
            <a:r>
              <a:rPr lang="en-US" sz="1600" dirty="0">
                <a:solidFill>
                  <a:prstClr val="black"/>
                </a:solidFill>
                <a:latin typeface=""/>
                <a:cs typeface=""/>
              </a:rPr>
              <a:t>, </a:t>
            </a:r>
            <a:r>
              <a:rPr lang="en-US" sz="1600" dirty="0">
                <a:solidFill>
                  <a:prstClr val="black"/>
                </a:solidFill>
                <a:latin typeface=""/>
                <a:cs typeface=""/>
                <a:hlinkClick r:id="rId8"/>
              </a:rPr>
              <a:t>ABMapper</a:t>
            </a:r>
            <a:r>
              <a:rPr lang="en-US" sz="1600" dirty="0">
                <a:solidFill>
                  <a:prstClr val="black"/>
                </a:solidFill>
                <a:latin typeface=""/>
                <a:cs typeface=""/>
              </a:rPr>
              <a:t>, </a:t>
            </a:r>
            <a:r>
              <a:rPr lang="en-US" sz="1600" dirty="0">
                <a:solidFill>
                  <a:prstClr val="black"/>
                </a:solidFill>
                <a:latin typeface=""/>
                <a:cs typeface=""/>
                <a:hlinkClick r:id="rId9"/>
              </a:rPr>
              <a:t>CRAC</a:t>
            </a:r>
            <a:r>
              <a:rPr lang="en-US" sz="1600" dirty="0">
                <a:solidFill>
                  <a:prstClr val="black"/>
                </a:solidFill>
                <a:latin typeface=""/>
                <a:cs typeface=""/>
              </a:rPr>
              <a:t>, </a:t>
            </a:r>
            <a:r>
              <a:rPr lang="en-US" sz="1600" dirty="0">
                <a:solidFill>
                  <a:prstClr val="black"/>
                </a:solidFill>
                <a:latin typeface=""/>
                <a:cs typeface=""/>
                <a:hlinkClick r:id="rId10"/>
              </a:rPr>
              <a:t>GSNAP</a:t>
            </a:r>
            <a:r>
              <a:rPr lang="en-US" sz="1600" dirty="0">
                <a:solidFill>
                  <a:prstClr val="black"/>
                </a:solidFill>
                <a:latin typeface=""/>
                <a:cs typeface=""/>
              </a:rPr>
              <a:t>, </a:t>
            </a:r>
            <a:r>
              <a:rPr lang="en-US" sz="1600" dirty="0">
                <a:solidFill>
                  <a:prstClr val="black"/>
                </a:solidFill>
                <a:latin typeface=""/>
                <a:cs typeface=""/>
                <a:hlinkClick r:id="rId11"/>
              </a:rPr>
              <a:t>HMMSplicer</a:t>
            </a:r>
            <a:r>
              <a:rPr lang="en-US" sz="1600" dirty="0">
                <a:solidFill>
                  <a:prstClr val="black"/>
                </a:solidFill>
                <a:latin typeface=""/>
                <a:cs typeface=""/>
              </a:rPr>
              <a:t>, </a:t>
            </a:r>
            <a:r>
              <a:rPr lang="en-US" sz="1600" dirty="0">
                <a:solidFill>
                  <a:prstClr val="black"/>
                </a:solidFill>
                <a:latin typeface=""/>
                <a:cs typeface=""/>
                <a:hlinkClick r:id="rId12"/>
              </a:rPr>
              <a:t>Olego</a:t>
            </a:r>
            <a:r>
              <a:rPr lang="en-US" sz="1600" dirty="0">
                <a:solidFill>
                  <a:prstClr val="black"/>
                </a:solidFill>
                <a:latin typeface=""/>
                <a:cs typeface=""/>
              </a:rPr>
              <a:t>, </a:t>
            </a:r>
            <a:r>
              <a:rPr lang="en-US" sz="1600" dirty="0">
                <a:solidFill>
                  <a:prstClr val="black"/>
                </a:solidFill>
                <a:latin typeface=""/>
                <a:cs typeface=""/>
                <a:hlinkClick r:id="rId13"/>
              </a:rPr>
              <a:t>BLAT</a:t>
            </a:r>
            <a:r>
              <a:rPr lang="en-US" sz="1600" dirty="0">
                <a:solidFill>
                  <a:prstClr val="black"/>
                </a:solidFill>
                <a:latin typeface=""/>
                <a:cs typeface=""/>
              </a:rPr>
              <a:t> </a:t>
            </a:r>
          </a:p>
          <a:p>
            <a:pPr marL="742950" lvl="1" indent="-285750" fontAlgn="auto">
              <a:lnSpc>
                <a:spcPct val="120000"/>
              </a:lnSpc>
              <a:spcBef>
                <a:spcPts val="600"/>
              </a:spcBef>
              <a:spcAft>
                <a:spcPts val="600"/>
              </a:spcAft>
              <a:buFont typeface="Wingdings" charset="2"/>
              <a:buChar char="²"/>
              <a:defRPr/>
            </a:pPr>
            <a:r>
              <a:rPr lang="en-US" sz="1600" dirty="0">
                <a:solidFill>
                  <a:prstClr val="black"/>
                </a:solidFill>
                <a:latin typeface=""/>
                <a:cs typeface=""/>
              </a:rPr>
              <a:t>There are excellent aligners available that are not splice-aware. These are useful for aligning directly to an already available transcriptome (gene models, so you are not worrying about introns). However, be aware that you will lose isoform information.</a:t>
            </a:r>
          </a:p>
          <a:p>
            <a:pPr lvl="1" fontAlgn="auto">
              <a:lnSpc>
                <a:spcPct val="120000"/>
              </a:lnSpc>
              <a:spcBef>
                <a:spcPts val="600"/>
              </a:spcBef>
              <a:spcAft>
                <a:spcPts val="600"/>
              </a:spcAft>
              <a:defRPr/>
            </a:pPr>
            <a:r>
              <a:rPr lang="en-US" sz="1600" dirty="0">
                <a:solidFill>
                  <a:prstClr val="black"/>
                </a:solidFill>
                <a:latin typeface=""/>
                <a:cs typeface=""/>
                <a:hlinkClick r:id="rId14"/>
              </a:rPr>
              <a:t>Bowtie2</a:t>
            </a:r>
            <a:r>
              <a:rPr lang="en-US" sz="1600" dirty="0">
                <a:solidFill>
                  <a:prstClr val="black"/>
                </a:solidFill>
                <a:latin typeface=""/>
                <a:cs typeface=""/>
              </a:rPr>
              <a:t>, </a:t>
            </a:r>
            <a:r>
              <a:rPr lang="en-US" sz="1600" dirty="0">
                <a:solidFill>
                  <a:prstClr val="black"/>
                </a:solidFill>
                <a:latin typeface=""/>
                <a:cs typeface=""/>
                <a:hlinkClick r:id="rId15"/>
              </a:rPr>
              <a:t>BWA</a:t>
            </a:r>
            <a:r>
              <a:rPr lang="en-US" sz="1600" dirty="0">
                <a:solidFill>
                  <a:prstClr val="black"/>
                </a:solidFill>
                <a:latin typeface=""/>
                <a:cs typeface=""/>
              </a:rPr>
              <a:t>, </a:t>
            </a:r>
            <a:r>
              <a:rPr lang="en-US" sz="1600" dirty="0">
                <a:solidFill>
                  <a:prstClr val="black"/>
                </a:solidFill>
                <a:latin typeface=""/>
                <a:cs typeface=""/>
                <a:hlinkClick r:id="rId16"/>
              </a:rPr>
              <a:t>Novoalign</a:t>
            </a:r>
            <a:r>
              <a:rPr lang="en-US" sz="1600" dirty="0">
                <a:solidFill>
                  <a:prstClr val="black"/>
                </a:solidFill>
                <a:latin typeface=""/>
                <a:cs typeface=""/>
              </a:rPr>
              <a:t> (not free), </a:t>
            </a:r>
            <a:r>
              <a:rPr lang="en-US" sz="1600" dirty="0">
                <a:solidFill>
                  <a:prstClr val="black"/>
                </a:solidFill>
                <a:latin typeface=""/>
                <a:cs typeface=""/>
                <a:hlinkClick r:id="rId17"/>
              </a:rPr>
              <a:t>SOAPaligner</a:t>
            </a:r>
            <a:endParaRPr lang="en-US" sz="1600" dirty="0">
              <a:solidFill>
                <a:prstClr val="black"/>
              </a:solidFill>
              <a:latin typeface=""/>
              <a:cs typeface=""/>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60418" name="TextBox 4"/>
          <p:cNvSpPr txBox="1">
            <a:spLocks noChangeArrowheads="1"/>
          </p:cNvSpPr>
          <p:nvPr/>
        </p:nvSpPr>
        <p:spPr bwMode="auto">
          <a:xfrm>
            <a:off x="457200" y="2276475"/>
            <a:ext cx="8229600" cy="225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Data alignment </a:t>
            </a:r>
          </a:p>
          <a:p>
            <a:pPr eaLnBrk="1" hangingPunct="1">
              <a:lnSpc>
                <a:spcPct val="120000"/>
              </a:lnSpc>
              <a:spcBef>
                <a:spcPts val="600"/>
              </a:spcBef>
              <a:spcAft>
                <a:spcPts val="600"/>
              </a:spcAft>
            </a:pPr>
            <a:r>
              <a:rPr lang="en-US" sz="1600">
                <a:solidFill>
                  <a:srgbClr val="000000"/>
                </a:solidFill>
                <a:latin typeface="Arial" charset="0"/>
              </a:rPr>
              <a:t>What other considerations do you have to make when choosing an aligner?</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How does it deal with reads that map to multiple locations?</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How does it deal with paired-end versus single-end data?</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How many mismatches will it allow between the genome and the reads?</a:t>
            </a:r>
            <a:endParaRPr lang="en-US" sz="800">
              <a:solidFill>
                <a:srgbClr val="000000"/>
              </a:solidFill>
              <a:latin typeface="Arial" charset="0"/>
            </a:endParaRPr>
          </a:p>
        </p:txBody>
      </p:sp>
      <p:sp>
        <p:nvSpPr>
          <p:cNvPr id="60419" name="TextBox 5"/>
          <p:cNvSpPr txBox="1">
            <a:spLocks noChangeArrowheads="1"/>
          </p:cNvSpPr>
          <p:nvPr/>
        </p:nvSpPr>
        <p:spPr bwMode="auto">
          <a:xfrm>
            <a:off x="-290513" y="2416175"/>
            <a:ext cx="185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solidFill>
                <a:srgbClr val="000000"/>
              </a:solidFill>
              <a:latin typeface="Arial"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1"/>
          <p:cNvSpPr txBox="1">
            <a:spLocks noChangeArrowheads="1"/>
          </p:cNvSpPr>
          <p:nvPr/>
        </p:nvSpPr>
        <p:spPr bwMode="auto">
          <a:xfrm>
            <a:off x="455613" y="1279525"/>
            <a:ext cx="8232775" cy="553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b="1" dirty="0">
                <a:solidFill>
                  <a:srgbClr val="000000"/>
                </a:solidFill>
                <a:latin typeface="Arial" charset="0"/>
              </a:rPr>
              <a:t>RNA-Seq or Transcriptome Sequencing</a:t>
            </a:r>
            <a:endParaRPr lang="en-US" sz="2000" b="1" dirty="0">
              <a:solidFill>
                <a:srgbClr val="000000"/>
              </a:solidFill>
              <a:latin typeface="Arial" charset="0"/>
            </a:endParaRPr>
          </a:p>
          <a:p>
            <a:pPr eaLnBrk="1" hangingPunct="1">
              <a:lnSpc>
                <a:spcPct val="120000"/>
              </a:lnSpc>
            </a:pPr>
            <a:endParaRPr lang="en-US" sz="800" i="1" dirty="0">
              <a:solidFill>
                <a:srgbClr val="000000"/>
              </a:solidFill>
              <a:latin typeface="Arial" charset="0"/>
            </a:endParaRPr>
          </a:p>
          <a:p>
            <a:pPr eaLnBrk="1" hangingPunct="1">
              <a:lnSpc>
                <a:spcPct val="120000"/>
              </a:lnSpc>
              <a:spcBef>
                <a:spcPts val="600"/>
              </a:spcBef>
              <a:spcAft>
                <a:spcPts val="600"/>
              </a:spcAft>
            </a:pPr>
            <a:r>
              <a:rPr lang="en-US" sz="1800" b="1" dirty="0">
                <a:solidFill>
                  <a:srgbClr val="000000"/>
                </a:solidFill>
                <a:latin typeface="Arial" charset="0"/>
              </a:rPr>
              <a:t>Sequencing technologies applicable to RNA-Seq</a:t>
            </a:r>
          </a:p>
          <a:p>
            <a:pPr eaLnBrk="1" hangingPunct="1">
              <a:lnSpc>
                <a:spcPct val="120000"/>
              </a:lnSpc>
              <a:spcBef>
                <a:spcPts val="600"/>
              </a:spcBef>
              <a:spcAft>
                <a:spcPts val="600"/>
              </a:spcAft>
            </a:pPr>
            <a:r>
              <a:rPr lang="en-US" sz="1800" dirty="0">
                <a:solidFill>
                  <a:srgbClr val="000000"/>
                </a:solidFill>
                <a:latin typeface="Arial" charset="0"/>
              </a:rPr>
              <a:t>High throughput</a:t>
            </a: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Illumina </a:t>
            </a:r>
            <a:r>
              <a:rPr lang="en-US" sz="1800" dirty="0" err="1">
                <a:solidFill>
                  <a:srgbClr val="000000"/>
                </a:solidFill>
                <a:latin typeface="Arial" charset="0"/>
              </a:rPr>
              <a:t>HiSeq</a:t>
            </a:r>
            <a:r>
              <a:rPr lang="en-US" sz="1800" dirty="0">
                <a:solidFill>
                  <a:srgbClr val="000000"/>
                </a:solidFill>
                <a:latin typeface="Arial" charset="0"/>
              </a:rPr>
              <a:t> 2500</a:t>
            </a: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Illumina Next-Seq 500</a:t>
            </a: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Illumina </a:t>
            </a:r>
            <a:r>
              <a:rPr lang="en-US" sz="1800" dirty="0" err="1">
                <a:solidFill>
                  <a:srgbClr val="000000"/>
                </a:solidFill>
                <a:latin typeface="Arial" charset="0"/>
              </a:rPr>
              <a:t>MiSeq</a:t>
            </a:r>
            <a:endParaRPr lang="en-US" sz="1800" dirty="0">
              <a:solidFill>
                <a:srgbClr val="000000"/>
              </a:solidFill>
              <a:latin typeface="Arial" charset="0"/>
            </a:endParaRP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Illumina X Ten</a:t>
            </a:r>
          </a:p>
          <a:p>
            <a:pPr eaLnBrk="1" hangingPunct="1">
              <a:lnSpc>
                <a:spcPct val="120000"/>
              </a:lnSpc>
              <a:spcBef>
                <a:spcPts val="600"/>
              </a:spcBef>
              <a:spcAft>
                <a:spcPts val="600"/>
              </a:spcAft>
            </a:pPr>
            <a:r>
              <a:rPr lang="en-US" sz="1800" dirty="0">
                <a:solidFill>
                  <a:srgbClr val="000000"/>
                </a:solidFill>
                <a:latin typeface="Arial" charset="0"/>
              </a:rPr>
              <a:t>“Lower” throughput</a:t>
            </a: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Roche 454</a:t>
            </a:r>
          </a:p>
          <a:p>
            <a:pPr eaLnBrk="1" hangingPunct="1">
              <a:lnSpc>
                <a:spcPct val="120000"/>
              </a:lnSpc>
              <a:spcBef>
                <a:spcPts val="600"/>
              </a:spcBef>
              <a:spcAft>
                <a:spcPts val="600"/>
              </a:spcAft>
            </a:pPr>
            <a:r>
              <a:rPr lang="en-US" sz="1800" dirty="0">
                <a:solidFill>
                  <a:srgbClr val="000000"/>
                </a:solidFill>
                <a:latin typeface="Arial" charset="0"/>
              </a:rPr>
              <a:t>Low throughput</a:t>
            </a:r>
          </a:p>
          <a:p>
            <a:pPr lvl="1" eaLnBrk="1" hangingPunct="1">
              <a:lnSpc>
                <a:spcPct val="120000"/>
              </a:lnSpc>
              <a:spcBef>
                <a:spcPts val="600"/>
              </a:spcBef>
              <a:spcAft>
                <a:spcPts val="600"/>
              </a:spcAft>
              <a:buFont typeface="Arial" charset="0"/>
              <a:buChar char="•"/>
            </a:pPr>
            <a:r>
              <a:rPr lang="en-US" sz="1800" dirty="0">
                <a:solidFill>
                  <a:srgbClr val="000000"/>
                </a:solidFill>
                <a:latin typeface="Arial" charset="0"/>
              </a:rPr>
              <a:t>Sanger</a:t>
            </a:r>
          </a:p>
        </p:txBody>
      </p:sp>
      <p:sp>
        <p:nvSpPr>
          <p:cNvPr id="3" name="TextBox 2"/>
          <p:cNvSpPr txBox="1">
            <a:spLocks noChangeArrowheads="1"/>
          </p:cNvSpPr>
          <p:nvPr/>
        </p:nvSpPr>
        <p:spPr bwMode="auto">
          <a:xfrm>
            <a:off x="5076825" y="3546475"/>
            <a:ext cx="19018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a:solidFill>
                  <a:srgbClr val="000000"/>
                </a:solidFill>
                <a:latin typeface="Arial" charset="0"/>
              </a:rPr>
              <a:t>Illumina…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62466" name="TextBox 4"/>
          <p:cNvSpPr txBox="1">
            <a:spLocks noChangeArrowheads="1"/>
          </p:cNvSpPr>
          <p:nvPr/>
        </p:nvSpPr>
        <p:spPr bwMode="auto">
          <a:xfrm>
            <a:off x="457200" y="2276475"/>
            <a:ext cx="8229600" cy="2687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800100" indent="-34290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Data alignment </a:t>
            </a:r>
          </a:p>
          <a:p>
            <a:pPr eaLnBrk="1" hangingPunct="1">
              <a:lnSpc>
                <a:spcPct val="120000"/>
              </a:lnSpc>
              <a:spcBef>
                <a:spcPts val="600"/>
              </a:spcBef>
              <a:spcAft>
                <a:spcPts val="600"/>
              </a:spcAft>
            </a:pPr>
            <a:r>
              <a:rPr lang="en-US" sz="1600">
                <a:solidFill>
                  <a:srgbClr val="000000"/>
                </a:solidFill>
                <a:latin typeface="Arial" charset="0"/>
              </a:rPr>
              <a:t>How does one pick from all the tools available?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Tophat is the most commonly used splice-aware aligner, and is part of a suite of software that make up the Tuxedo pipeline/suite. It is reliable.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Some of the listed tools are a little better than the others at doing specific things; e.g. better speed or memory usage, available options for reads that have multiple hits, and so on.</a:t>
            </a:r>
          </a:p>
        </p:txBody>
      </p:sp>
      <p:sp>
        <p:nvSpPr>
          <p:cNvPr id="62467" name="TextBox 5"/>
          <p:cNvSpPr txBox="1">
            <a:spLocks noChangeArrowheads="1"/>
          </p:cNvSpPr>
          <p:nvPr/>
        </p:nvSpPr>
        <p:spPr bwMode="auto">
          <a:xfrm>
            <a:off x="-290513" y="2416175"/>
            <a:ext cx="185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solidFill>
                <a:srgbClr val="000000"/>
              </a:solidFill>
              <a:latin typeface="Arial"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6" descr="snapshot3.png"/>
          <p:cNvPicPr>
            <a:picLocks noChangeAspect="1"/>
          </p:cNvPicPr>
          <p:nvPr/>
        </p:nvPicPr>
        <p:blipFill>
          <a:blip r:embed="rId3">
            <a:extLst>
              <a:ext uri="{28A0092B-C50C-407E-A947-70E740481C1C}">
                <a14:useLocalDpi xmlns:a14="http://schemas.microsoft.com/office/drawing/2010/main" val="0"/>
              </a:ext>
            </a:extLst>
          </a:blip>
          <a:srcRect b="40886"/>
          <a:stretch>
            <a:fillRect/>
          </a:stretch>
        </p:blipFill>
        <p:spPr bwMode="auto">
          <a:xfrm>
            <a:off x="207963" y="2727325"/>
            <a:ext cx="8758237" cy="355282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325688" y="6418263"/>
            <a:ext cx="4492625" cy="306387"/>
          </a:xfrm>
          <a:prstGeom prst="rect">
            <a:avLst/>
          </a:prstGeom>
          <a:noFill/>
        </p:spPr>
        <p:txBody>
          <a:bodyPr wrap="none">
            <a:spAutoFit/>
          </a:bodyPr>
          <a:lstStyle/>
          <a:p>
            <a:pPr algn="ctr">
              <a:defRPr/>
            </a:pPr>
            <a:r>
              <a:rPr lang="en-US" sz="1400" b="1" dirty="0">
                <a:latin typeface="+mn-lt"/>
                <a:hlinkClick r:id="rId4"/>
              </a:rPr>
              <a:t>IGV</a:t>
            </a:r>
            <a:r>
              <a:rPr lang="en-US" sz="1400" b="1" dirty="0">
                <a:latin typeface="+mn-lt"/>
              </a:rPr>
              <a:t> is the visualization tool used for this snapshot</a:t>
            </a:r>
          </a:p>
        </p:txBody>
      </p:sp>
      <p:sp>
        <p:nvSpPr>
          <p:cNvPr id="64515" name="TextBox 4"/>
          <p:cNvSpPr txBox="1">
            <a:spLocks noChangeArrowheads="1"/>
          </p:cNvSpPr>
          <p:nvPr/>
        </p:nvSpPr>
        <p:spPr bwMode="auto">
          <a:xfrm>
            <a:off x="457200" y="2276475"/>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Data alignment </a:t>
            </a:r>
          </a:p>
        </p:txBody>
      </p:sp>
      <p:sp>
        <p:nvSpPr>
          <p:cNvPr id="64516"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5308600"/>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3"/>
              <a:defRPr/>
            </a:pPr>
            <a:r>
              <a:rPr lang="en-US" sz="2400"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prstClr val="white">
                    <a:lumMod val="50000"/>
                  </a:prstClr>
                </a:solidFill>
                <a:latin typeface="Arial"/>
              </a:rPr>
              <a:t>Transcriptome Analysis; aspects common to both assembly and differential gene expression</a:t>
            </a:r>
          </a:p>
          <a:p>
            <a:pPr marL="1371600" lvl="2" indent="-457200" fontAlgn="auto">
              <a:lnSpc>
                <a:spcPct val="120000"/>
              </a:lnSpc>
              <a:spcBef>
                <a:spcPts val="600"/>
              </a:spcBef>
              <a:spcAft>
                <a:spcPts val="600"/>
              </a:spcAft>
              <a:buFont typeface="Wingdings" charset="2"/>
              <a:buChar char="²"/>
              <a:defRPr/>
            </a:pPr>
            <a:r>
              <a:rPr lang="en-US" sz="1400" dirty="0">
                <a:solidFill>
                  <a:prstClr val="white">
                    <a:lumMod val="50000"/>
                  </a:prstClr>
                </a:solidFill>
                <a:latin typeface="Arial"/>
              </a:rPr>
              <a:t>Quality check</a:t>
            </a:r>
          </a:p>
          <a:p>
            <a:pPr marL="1371600" lvl="2" indent="-457200" fontAlgn="auto">
              <a:lnSpc>
                <a:spcPct val="120000"/>
              </a:lnSpc>
              <a:spcBef>
                <a:spcPts val="600"/>
              </a:spcBef>
              <a:spcAft>
                <a:spcPts val="600"/>
              </a:spcAft>
              <a:buFont typeface="Wingdings" charset="2"/>
              <a:buChar char="²"/>
              <a:defRPr/>
            </a:pPr>
            <a:r>
              <a:rPr lang="en-US" sz="1400" dirty="0">
                <a:solidFill>
                  <a:prstClr val="white">
                    <a:lumMod val="50000"/>
                  </a:prstClr>
                </a:solidFill>
                <a:latin typeface="Arial"/>
              </a:rPr>
              <a:t>Data alignment</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Arial"/>
              </a:rPr>
              <a:t>Assembly</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Differential Gene Expression</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Choosing a method, the considerations…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Final thoughts and observations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1988" y="2184400"/>
            <a:ext cx="7820025" cy="2632075"/>
          </a:xfrm>
          <a:prstGeom prst="rect">
            <a:avLst/>
          </a:prstGeom>
          <a:noFill/>
        </p:spPr>
        <p:txBody>
          <a:bodyPr>
            <a:spAutoFit/>
          </a:bodyPr>
          <a:lstStyle/>
          <a:p>
            <a:pPr marL="342900" indent="-342900" fontAlgn="auto">
              <a:lnSpc>
                <a:spcPct val="120000"/>
              </a:lnSpc>
              <a:spcBef>
                <a:spcPts val="600"/>
              </a:spcBef>
              <a:spcAft>
                <a:spcPts val="600"/>
              </a:spcAft>
              <a:buFont typeface="+mj-lt"/>
              <a:buAutoNum type="arabicParenR"/>
              <a:defRPr/>
            </a:pPr>
            <a:r>
              <a:rPr lang="en-US" dirty="0">
                <a:solidFill>
                  <a:prstClr val="black"/>
                </a:solidFill>
                <a:latin typeface="Arial"/>
              </a:rPr>
              <a:t>Obtain/download sequence data from sequencing center</a:t>
            </a:r>
          </a:p>
          <a:p>
            <a:pPr marL="342900" indent="-342900" fontAlgn="auto">
              <a:lnSpc>
                <a:spcPct val="120000"/>
              </a:lnSpc>
              <a:spcBef>
                <a:spcPts val="600"/>
              </a:spcBef>
              <a:spcAft>
                <a:spcPts val="600"/>
              </a:spcAft>
              <a:buFont typeface="+mj-lt"/>
              <a:buAutoNum type="arabicParenR"/>
              <a:defRPr/>
            </a:pPr>
            <a:r>
              <a:rPr lang="en-US" dirty="0">
                <a:solidFill>
                  <a:prstClr val="black"/>
                </a:solidFill>
                <a:latin typeface="Arial"/>
              </a:rPr>
              <a:t>Check quality of data and trim low quality bases from ends</a:t>
            </a:r>
          </a:p>
          <a:p>
            <a:pPr marL="342900" indent="-342900" fontAlgn="auto">
              <a:lnSpc>
                <a:spcPct val="120000"/>
              </a:lnSpc>
              <a:spcBef>
                <a:spcPts val="600"/>
              </a:spcBef>
              <a:spcAft>
                <a:spcPts val="600"/>
              </a:spcAft>
              <a:buFont typeface="+mj-lt"/>
              <a:buAutoNum type="arabicParenR"/>
              <a:defRPr/>
            </a:pPr>
            <a:r>
              <a:rPr lang="en-US" dirty="0">
                <a:solidFill>
                  <a:prstClr val="black"/>
                </a:solidFill>
                <a:latin typeface="Arial"/>
              </a:rPr>
              <a:t>Pick your method of choice for assembly</a:t>
            </a:r>
          </a:p>
          <a:p>
            <a:pPr marL="800100" lvl="1" indent="-342900" fontAlgn="auto">
              <a:lnSpc>
                <a:spcPct val="120000"/>
              </a:lnSpc>
              <a:spcBef>
                <a:spcPts val="600"/>
              </a:spcBef>
              <a:spcAft>
                <a:spcPts val="600"/>
              </a:spcAft>
              <a:buFont typeface="+mj-lt"/>
              <a:buAutoNum type="alphaLcPeriod"/>
              <a:defRPr/>
            </a:pPr>
            <a:r>
              <a:rPr lang="en-US" dirty="0">
                <a:solidFill>
                  <a:prstClr val="black"/>
                </a:solidFill>
                <a:latin typeface="Arial"/>
              </a:rPr>
              <a:t>Reference-based assembly?</a:t>
            </a:r>
            <a:endParaRPr lang="en-US" i="1" dirty="0">
              <a:solidFill>
                <a:prstClr val="black"/>
              </a:solidFill>
              <a:latin typeface="Arial"/>
            </a:endParaRPr>
          </a:p>
          <a:p>
            <a:pPr lvl="1" fontAlgn="auto">
              <a:lnSpc>
                <a:spcPct val="70000"/>
              </a:lnSpc>
              <a:spcBef>
                <a:spcPts val="0"/>
              </a:spcBef>
              <a:spcAft>
                <a:spcPts val="600"/>
              </a:spcAft>
              <a:defRPr/>
            </a:pPr>
            <a:r>
              <a:rPr lang="en-US" i="1" dirty="0">
                <a:solidFill>
                  <a:prstClr val="black"/>
                </a:solidFill>
                <a:latin typeface="Arial"/>
              </a:rPr>
              <a:t>	(</a:t>
            </a:r>
            <a:r>
              <a:rPr lang="en-US" dirty="0">
                <a:solidFill>
                  <a:prstClr val="black"/>
                </a:solidFill>
                <a:latin typeface="Arial"/>
              </a:rPr>
              <a:t>Align to reference and assemble)</a:t>
            </a:r>
          </a:p>
          <a:p>
            <a:pPr marL="800100" lvl="1" indent="-342900" fontAlgn="auto">
              <a:lnSpc>
                <a:spcPct val="120000"/>
              </a:lnSpc>
              <a:spcBef>
                <a:spcPts val="600"/>
              </a:spcBef>
              <a:spcAft>
                <a:spcPts val="600"/>
              </a:spcAft>
              <a:buFont typeface="+mj-lt"/>
              <a:buAutoNum type="alphaLcPeriod" startAt="2"/>
              <a:defRPr/>
            </a:pPr>
            <a:r>
              <a:rPr lang="en-US" dirty="0">
                <a:solidFill>
                  <a:prstClr val="black"/>
                </a:solidFill>
                <a:latin typeface="Arial"/>
              </a:rPr>
              <a:t>A </a:t>
            </a:r>
            <a:r>
              <a:rPr lang="en-US" i="1" dirty="0">
                <a:solidFill>
                  <a:prstClr val="black"/>
                </a:solidFill>
                <a:latin typeface="Arial"/>
              </a:rPr>
              <a:t>de novo</a:t>
            </a:r>
            <a:r>
              <a:rPr lang="en-US" dirty="0">
                <a:solidFill>
                  <a:prstClr val="black"/>
                </a:solidFill>
                <a:latin typeface="Arial"/>
              </a:rPr>
              <a:t> assembly?</a:t>
            </a:r>
          </a:p>
        </p:txBody>
      </p:sp>
      <p:sp>
        <p:nvSpPr>
          <p:cNvPr id="67586"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 overview</a:t>
            </a:r>
          </a:p>
          <a:p>
            <a:pPr algn="ctr" eaLnBrk="1" hangingPunct="1">
              <a:lnSpc>
                <a:spcPct val="130000"/>
              </a:lnSpc>
            </a:pPr>
            <a:r>
              <a:rPr lang="en-US" sz="1600" b="1">
                <a:solidFill>
                  <a:srgbClr val="000000"/>
                </a:solidFill>
                <a:latin typeface="Arial" charset="0"/>
                <a:cs typeface="Arial" charset="0"/>
              </a:rPr>
              <a:t>Methods and Tools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2032000"/>
            <a:ext cx="7451725" cy="451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4" name="Rectangle 2"/>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6963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69636" name="TextBox 5"/>
          <p:cNvSpPr txBox="1">
            <a:spLocks noChangeArrowheads="1"/>
          </p:cNvSpPr>
          <p:nvPr/>
        </p:nvSpPr>
        <p:spPr bwMode="auto">
          <a:xfrm>
            <a:off x="203200" y="2032000"/>
            <a:ext cx="29956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Reference-based assembly</a:t>
            </a:r>
          </a:p>
        </p:txBody>
      </p:sp>
      <p:sp>
        <p:nvSpPr>
          <p:cNvPr id="69637" name="TextBox 6"/>
          <p:cNvSpPr txBox="1">
            <a:spLocks noChangeArrowheads="1"/>
          </p:cNvSpPr>
          <p:nvPr/>
        </p:nvSpPr>
        <p:spPr bwMode="auto">
          <a:xfrm>
            <a:off x="6548438" y="2032000"/>
            <a:ext cx="21383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i="1">
                <a:solidFill>
                  <a:srgbClr val="000000"/>
                </a:solidFill>
                <a:latin typeface="Arial" charset="0"/>
              </a:rPr>
              <a:t>De novo</a:t>
            </a:r>
            <a:r>
              <a:rPr lang="en-US" sz="1800">
                <a:solidFill>
                  <a:srgbClr val="000000"/>
                </a:solidFill>
                <a:latin typeface="Arial" charset="0"/>
              </a:rPr>
              <a:t> assembly</a:t>
            </a:r>
            <a:endParaRPr lang="en-US" sz="1800" i="1">
              <a:solidFill>
                <a:srgbClr val="000000"/>
              </a:solidFill>
              <a:latin typeface="Arial"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8" name="TextBox 7"/>
          <p:cNvSpPr txBox="1">
            <a:spLocks noChangeArrowheads="1"/>
          </p:cNvSpPr>
          <p:nvPr/>
        </p:nvSpPr>
        <p:spPr bwMode="auto">
          <a:xfrm>
            <a:off x="457200" y="2276475"/>
            <a:ext cx="8229600" cy="299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a:solidFill>
                  <a:srgbClr val="000000"/>
                </a:solidFill>
                <a:latin typeface="Arial" charset="0"/>
              </a:rPr>
              <a:t>Reference-based assembly</a:t>
            </a:r>
          </a:p>
          <a:p>
            <a:pPr eaLnBrk="1" hangingPunct="1">
              <a:lnSpc>
                <a:spcPct val="120000"/>
              </a:lnSpc>
              <a:spcBef>
                <a:spcPts val="600"/>
              </a:spcBef>
              <a:spcAft>
                <a:spcPts val="600"/>
              </a:spcAft>
            </a:pPr>
            <a:r>
              <a:rPr lang="en-US" sz="1600">
                <a:solidFill>
                  <a:srgbClr val="000000"/>
                </a:solidFill>
                <a:latin typeface="Arial" charset="0"/>
              </a:rPr>
              <a:t>This type of assembly is used when the genome sequence is known.</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Transcriptome data are not available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Transcriptome information available is not good enough, i.e. missing isoforms of genes, or unknown non-coding regions</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The existing transcriptome information is for a different tissue type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hlinkClick r:id="rId3"/>
              </a:rPr>
              <a:t>Cufflinks</a:t>
            </a:r>
            <a:r>
              <a:rPr lang="en-US" sz="1600">
                <a:solidFill>
                  <a:srgbClr val="000000"/>
                </a:solidFill>
                <a:latin typeface="Arial" charset="0"/>
              </a:rPr>
              <a:t> and </a:t>
            </a:r>
            <a:r>
              <a:rPr lang="en-US" sz="1600">
                <a:solidFill>
                  <a:srgbClr val="000000"/>
                </a:solidFill>
                <a:latin typeface="Arial" charset="0"/>
                <a:hlinkClick r:id="rId4"/>
              </a:rPr>
              <a:t>Scripture</a:t>
            </a:r>
            <a:r>
              <a:rPr lang="en-US" sz="1600">
                <a:solidFill>
                  <a:srgbClr val="000000"/>
                </a:solidFill>
                <a:latin typeface="Arial" charset="0"/>
              </a:rPr>
              <a:t> are two reference-based transcriptome assemblers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8">
                                            <p:txEl>
                                              <p:pRg st="2" end="2"/>
                                            </p:txEl>
                                          </p:spTgt>
                                        </p:tgtEl>
                                        <p:attrNameLst>
                                          <p:attrName>style.opacity</p:attrName>
                                        </p:attrNameLst>
                                      </p:cBhvr>
                                      <p:to>
                                        <p:strVal val="0.5"/>
                                      </p:to>
                                    </p:set>
                                    <p:animEffect filter="image" prLst="opacity: 0.5">
                                      <p:cBhvr rctx="IE">
                                        <p:cTn id="13" dur="indefinite"/>
                                        <p:tgtEl>
                                          <p:spTgt spid="8">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3" end="3"/>
                                            </p:txEl>
                                          </p:spTgt>
                                        </p:tgtEl>
                                        <p:attrNameLst>
                                          <p:attrName>style.opacity</p:attrName>
                                        </p:attrNameLst>
                                      </p:cBhvr>
                                      <p:to>
                                        <p:strVal val="0.5"/>
                                      </p:to>
                                    </p:set>
                                    <p:animEffect filter="image" prLst="opacity: 0.5">
                                      <p:cBhvr rctx="IE">
                                        <p:cTn id="20" dur="indefinite"/>
                                        <p:tgtEl>
                                          <p:spTgt spid="8">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8">
                                            <p:txEl>
                                              <p:pRg st="4" end="4"/>
                                            </p:txEl>
                                          </p:spTgt>
                                        </p:tgtEl>
                                        <p:attrNameLst>
                                          <p:attrName>style.opacity</p:attrName>
                                        </p:attrNameLst>
                                      </p:cBhvr>
                                      <p:to>
                                        <p:strVal val="0.5"/>
                                      </p:to>
                                    </p:set>
                                    <p:animEffect filter="image" prLst="opacity: 0.5">
                                      <p:cBhvr rctx="IE">
                                        <p:cTn id="27" dur="indefinite"/>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p:cNvPicPr>
          <p:nvPr/>
        </p:nvPicPr>
        <p:blipFill>
          <a:blip r:embed="rId2">
            <a:extLst>
              <a:ext uri="{28A0092B-C50C-407E-A947-70E740481C1C}">
                <a14:useLocalDpi xmlns:a14="http://schemas.microsoft.com/office/drawing/2010/main" val="0"/>
              </a:ext>
            </a:extLst>
          </a:blip>
          <a:srcRect b="41821"/>
          <a:stretch>
            <a:fillRect/>
          </a:stretch>
        </p:blipFill>
        <p:spPr bwMode="auto">
          <a:xfrm>
            <a:off x="503238" y="2406650"/>
            <a:ext cx="8137525" cy="428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0" name="Rectangle 4"/>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73731"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73732" name="TextBox 5"/>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Reference-based assembly</a:t>
            </a:r>
            <a:endParaRPr lang="en-US" sz="1600">
              <a:solidFill>
                <a:srgbClr val="000000"/>
              </a:solidFill>
              <a:latin typeface="Arial"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p:cNvPicPr>
          <p:nvPr/>
        </p:nvPicPr>
        <p:blipFill>
          <a:blip r:embed="rId2">
            <a:extLst>
              <a:ext uri="{28A0092B-C50C-407E-A947-70E740481C1C}">
                <a14:useLocalDpi xmlns:a14="http://schemas.microsoft.com/office/drawing/2010/main" val="0"/>
              </a:ext>
            </a:extLst>
          </a:blip>
          <a:srcRect t="34625" b="41698"/>
          <a:stretch>
            <a:fillRect/>
          </a:stretch>
        </p:blipFill>
        <p:spPr bwMode="auto">
          <a:xfrm>
            <a:off x="130175" y="2489200"/>
            <a:ext cx="888365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4" name="Rectangle 2"/>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7475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74756" name="TextBox 4"/>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Reference-based assembly </a:t>
            </a:r>
            <a:endParaRPr lang="en-US" sz="1600">
              <a:solidFill>
                <a:srgbClr val="000000"/>
              </a:solidFill>
              <a:latin typeface="Arial"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p:cNvPicPr>
          <p:nvPr/>
        </p:nvPicPr>
        <p:blipFill>
          <a:blip r:embed="rId2">
            <a:extLst>
              <a:ext uri="{28A0092B-C50C-407E-A947-70E740481C1C}">
                <a14:useLocalDpi xmlns:a14="http://schemas.microsoft.com/office/drawing/2010/main" val="0"/>
              </a:ext>
            </a:extLst>
          </a:blip>
          <a:srcRect t="34625" b="15652"/>
          <a:stretch>
            <a:fillRect/>
          </a:stretch>
        </p:blipFill>
        <p:spPr bwMode="auto">
          <a:xfrm>
            <a:off x="130175" y="2489200"/>
            <a:ext cx="8883650" cy="400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8" name="Rectangle 2"/>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7577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75780" name="TextBox 4"/>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Reference-based assembly </a:t>
            </a:r>
            <a:endParaRPr lang="en-US" sz="1600">
              <a:solidFill>
                <a:srgbClr val="000000"/>
              </a:solidFill>
              <a:latin typeface="Arial"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t="60594"/>
          <a:stretch>
            <a:fillRect/>
          </a:stretch>
        </p:blipFill>
        <p:spPr bwMode="auto">
          <a:xfrm>
            <a:off x="120650" y="2605088"/>
            <a:ext cx="8902700" cy="317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2" name="Rectangle 2"/>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7680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76804" name="TextBox 4"/>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Reference-based assembly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4797425"/>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0850" indent="-450850" fontAlgn="auto">
              <a:lnSpc>
                <a:spcPct val="120000"/>
              </a:lnSpc>
              <a:spcBef>
                <a:spcPts val="1200"/>
              </a:spcBef>
              <a:spcAft>
                <a:spcPts val="1200"/>
              </a:spcAft>
              <a:buFont typeface="+mj-lt"/>
              <a:buAutoNum type="arabicPeriod"/>
              <a:defRPr/>
            </a:pPr>
            <a:r>
              <a:rPr lang="en-US" sz="2400" dirty="0">
                <a:solidFill>
                  <a:prstClr val="black"/>
                </a:solidFill>
                <a:latin typeface="Arial"/>
              </a:rPr>
              <a:t>Getting the RNA-Seq data: from RNA -&gt; Sequence data</a:t>
            </a:r>
          </a:p>
          <a:p>
            <a:pPr marL="450850" indent="-450850" fontAlgn="auto">
              <a:lnSpc>
                <a:spcPct val="120000"/>
              </a:lnSpc>
              <a:spcBef>
                <a:spcPts val="1200"/>
              </a:spcBef>
              <a:spcAft>
                <a:spcPts val="1200"/>
              </a:spcAft>
              <a:buFont typeface="+mj-lt"/>
              <a:buAutoNum type="arabicPeriod"/>
              <a:defRPr/>
            </a:pPr>
            <a:r>
              <a:rPr lang="en-US" sz="2400" dirty="0">
                <a:solidFill>
                  <a:prstClr val="black"/>
                </a:solidFill>
                <a:latin typeface="Arial"/>
              </a:rPr>
              <a:t>Experimental and Practical considerations</a:t>
            </a:r>
          </a:p>
          <a:p>
            <a:pPr marL="450850" indent="-450850" fontAlgn="auto">
              <a:lnSpc>
                <a:spcPct val="120000"/>
              </a:lnSpc>
              <a:spcBef>
                <a:spcPts val="1200"/>
              </a:spcBef>
              <a:spcAft>
                <a:spcPts val="1200"/>
              </a:spcAft>
              <a:buFont typeface="+mj-lt"/>
              <a:buAutoNum type="arabicPeriod"/>
              <a:defRPr/>
            </a:pPr>
            <a:r>
              <a:rPr lang="en-US" sz="2400" dirty="0">
                <a:solidFill>
                  <a:prstClr val="black"/>
                </a:solidFill>
                <a:latin typeface="Arial"/>
              </a:rPr>
              <a:t>Transcriptomic analysis methods and tools</a:t>
            </a:r>
          </a:p>
          <a:p>
            <a:pPr marL="914400" lvl="1" indent="-457200" fontAlgn="auto">
              <a:lnSpc>
                <a:spcPct val="120000"/>
              </a:lnSpc>
              <a:spcBef>
                <a:spcPts val="1200"/>
              </a:spcBef>
              <a:spcAft>
                <a:spcPts val="1200"/>
              </a:spcAft>
              <a:buFont typeface="+mj-lt"/>
              <a:buAutoNum type="alphaLcPeriod"/>
              <a:defRPr/>
            </a:pPr>
            <a:r>
              <a:rPr lang="en-US" sz="2400" dirty="0">
                <a:solidFill>
                  <a:prstClr val="black"/>
                </a:solidFill>
                <a:latin typeface="Arial"/>
              </a:rPr>
              <a:t>Assemblies</a:t>
            </a:r>
          </a:p>
          <a:p>
            <a:pPr marL="914400" lvl="1" indent="-457200" fontAlgn="auto">
              <a:lnSpc>
                <a:spcPct val="120000"/>
              </a:lnSpc>
              <a:spcBef>
                <a:spcPts val="1200"/>
              </a:spcBef>
              <a:spcAft>
                <a:spcPts val="1200"/>
              </a:spcAft>
              <a:buFont typeface="+mj-lt"/>
              <a:buAutoNum type="alphaLcPeriod"/>
              <a:defRPr/>
            </a:pPr>
            <a:r>
              <a:rPr lang="en-US" sz="2400" dirty="0">
                <a:solidFill>
                  <a:prstClr val="black"/>
                </a:solidFill>
                <a:latin typeface="Arial"/>
              </a:rPr>
              <a:t>Differential Gene Expression</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8" name="TextBox 7"/>
          <p:cNvSpPr txBox="1">
            <a:spLocks noChangeArrowheads="1"/>
          </p:cNvSpPr>
          <p:nvPr/>
        </p:nvSpPr>
        <p:spPr bwMode="auto">
          <a:xfrm>
            <a:off x="457200" y="2263775"/>
            <a:ext cx="8229600"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i="1">
                <a:solidFill>
                  <a:srgbClr val="000000"/>
                </a:solidFill>
                <a:latin typeface="Arial" charset="0"/>
              </a:rPr>
              <a:t>De novo </a:t>
            </a:r>
            <a:r>
              <a:rPr lang="en-US" sz="2000">
                <a:solidFill>
                  <a:srgbClr val="000000"/>
                </a:solidFill>
                <a:latin typeface="Arial" charset="0"/>
              </a:rPr>
              <a:t>assembly</a:t>
            </a:r>
          </a:p>
          <a:p>
            <a:pPr eaLnBrk="1" hangingPunct="1">
              <a:lnSpc>
                <a:spcPct val="120000"/>
              </a:lnSpc>
              <a:spcBef>
                <a:spcPts val="600"/>
              </a:spcBef>
              <a:spcAft>
                <a:spcPts val="600"/>
              </a:spcAft>
            </a:pPr>
            <a:r>
              <a:rPr lang="en-US" sz="1600">
                <a:solidFill>
                  <a:srgbClr val="000000"/>
                </a:solidFill>
                <a:latin typeface="Arial" charset="0"/>
              </a:rPr>
              <a:t>This type of assembly is used when very little information is available for the genome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An assembly of this type is often the first step in putting together information about an unknown genome</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Amount of data needed for a good </a:t>
            </a:r>
            <a:r>
              <a:rPr lang="en-US" sz="1600" i="1">
                <a:solidFill>
                  <a:srgbClr val="000000"/>
                </a:solidFill>
                <a:latin typeface="Arial" charset="0"/>
              </a:rPr>
              <a:t>de novo</a:t>
            </a:r>
            <a:r>
              <a:rPr lang="en-US" sz="1600">
                <a:solidFill>
                  <a:srgbClr val="000000"/>
                </a:solidFill>
                <a:latin typeface="Arial" charset="0"/>
              </a:rPr>
              <a:t> assembly is higher than what is needed for a reference-based assembly</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rPr>
              <a:t>Assemblies of this sort can be used for genome annotation, once the genome is assembled</a:t>
            </a:r>
          </a:p>
          <a:p>
            <a:pPr lvl="1" eaLnBrk="1" hangingPunct="1">
              <a:lnSpc>
                <a:spcPct val="120000"/>
              </a:lnSpc>
              <a:spcBef>
                <a:spcPts val="600"/>
              </a:spcBef>
              <a:spcAft>
                <a:spcPts val="600"/>
              </a:spcAft>
              <a:buFont typeface="Wingdings" charset="0"/>
              <a:buChar char="²"/>
            </a:pPr>
            <a:r>
              <a:rPr lang="en-US" sz="1600">
                <a:solidFill>
                  <a:srgbClr val="000000"/>
                </a:solidFill>
                <a:latin typeface="Arial" charset="0"/>
                <a:hlinkClick r:id="rId3"/>
              </a:rPr>
              <a:t>Oases</a:t>
            </a:r>
            <a:r>
              <a:rPr lang="en-US" sz="1600">
                <a:solidFill>
                  <a:srgbClr val="000000"/>
                </a:solidFill>
                <a:latin typeface="Arial" charset="0"/>
              </a:rPr>
              <a:t>, </a:t>
            </a:r>
            <a:r>
              <a:rPr lang="en-US" sz="1600">
                <a:solidFill>
                  <a:srgbClr val="000000"/>
                </a:solidFill>
                <a:latin typeface="Arial" charset="0"/>
                <a:hlinkClick r:id="rId4"/>
              </a:rPr>
              <a:t>TransABySS</a:t>
            </a:r>
            <a:r>
              <a:rPr lang="en-US" sz="1600">
                <a:solidFill>
                  <a:srgbClr val="000000"/>
                </a:solidFill>
                <a:latin typeface="Arial" charset="0"/>
              </a:rPr>
              <a:t>, </a:t>
            </a:r>
            <a:r>
              <a:rPr lang="en-US" sz="1600">
                <a:solidFill>
                  <a:srgbClr val="000000"/>
                </a:solidFill>
                <a:latin typeface="Arial" charset="0"/>
                <a:hlinkClick r:id="rId5"/>
              </a:rPr>
              <a:t>Trinity</a:t>
            </a:r>
            <a:r>
              <a:rPr lang="en-US" sz="1600">
                <a:solidFill>
                  <a:srgbClr val="000000"/>
                </a:solidFill>
                <a:latin typeface="Arial" charset="0"/>
              </a:rPr>
              <a:t> are examples of well-regarded transcriptome assemblers, especially Trinity</a:t>
            </a:r>
          </a:p>
          <a:p>
            <a:pPr eaLnBrk="1" hangingPunct="1">
              <a:lnSpc>
                <a:spcPct val="120000"/>
              </a:lnSpc>
              <a:spcBef>
                <a:spcPts val="600"/>
              </a:spcBef>
              <a:spcAft>
                <a:spcPts val="600"/>
              </a:spcAft>
            </a:pPr>
            <a:r>
              <a:rPr lang="en-US" sz="1600">
                <a:solidFill>
                  <a:srgbClr val="000000"/>
                </a:solidFill>
                <a:latin typeface="Arial" charset="0"/>
              </a:rPr>
              <a:t>It is not uncommon to used both methods and compare and combine the assemblies, even when a genome sequence is known, especially for a new genome.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8">
                                            <p:txEl>
                                              <p:pRg st="2" end="2"/>
                                            </p:txEl>
                                          </p:spTgt>
                                        </p:tgtEl>
                                        <p:attrNameLst>
                                          <p:attrName>style.opacity</p:attrName>
                                        </p:attrNameLst>
                                      </p:cBhvr>
                                      <p:to>
                                        <p:strVal val="0.5"/>
                                      </p:to>
                                    </p:set>
                                    <p:animEffect filter="image" prLst="opacity: 0.5">
                                      <p:cBhvr rctx="IE">
                                        <p:cTn id="13" dur="indefinite"/>
                                        <p:tgtEl>
                                          <p:spTgt spid="8">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8">
                                            <p:txEl>
                                              <p:pRg st="3" end="3"/>
                                            </p:txEl>
                                          </p:spTgt>
                                        </p:tgtEl>
                                        <p:attrNameLst>
                                          <p:attrName>style.opacity</p:attrName>
                                        </p:attrNameLst>
                                      </p:cBhvr>
                                      <p:to>
                                        <p:strVal val="0.5"/>
                                      </p:to>
                                    </p:set>
                                    <p:animEffect filter="image" prLst="opacity: 0.5">
                                      <p:cBhvr rctx="IE">
                                        <p:cTn id="20" dur="indefinite"/>
                                        <p:tgtEl>
                                          <p:spTgt spid="8">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8">
                                            <p:txEl>
                                              <p:pRg st="4" end="4"/>
                                            </p:txEl>
                                          </p:spTgt>
                                        </p:tgtEl>
                                        <p:attrNameLst>
                                          <p:attrName>style.opacity</p:attrName>
                                        </p:attrNameLst>
                                      </p:cBhvr>
                                      <p:to>
                                        <p:strVal val="0.5"/>
                                      </p:to>
                                    </p:set>
                                    <p:animEffect filter="image" prLst="opacity: 0.5">
                                      <p:cBhvr rctx="IE">
                                        <p:cTn id="27" dur="indefinite"/>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childTnLst>
                                </p:cTn>
                              </p:par>
                              <p:par>
                                <p:cTn id="32" presetID="9" presetClass="emph" presetSubtype="0" nodeType="withEffect">
                                  <p:stCondLst>
                                    <p:cond delay="0"/>
                                  </p:stCondLst>
                                  <p:childTnLst>
                                    <p:set>
                                      <p:cBhvr rctx="PPT">
                                        <p:cTn id="33" dur="indefinite"/>
                                        <p:tgtEl>
                                          <p:spTgt spid="8">
                                            <p:txEl>
                                              <p:pRg st="5" end="5"/>
                                            </p:txEl>
                                          </p:spTgt>
                                        </p:tgtEl>
                                        <p:attrNameLst>
                                          <p:attrName>style.opacity</p:attrName>
                                        </p:attrNameLst>
                                      </p:cBhvr>
                                      <p:to>
                                        <p:strVal val="0.5"/>
                                      </p:to>
                                    </p:set>
                                    <p:animEffect filter="image" prLst="opacity: 0.5">
                                      <p:cBhvr rctx="IE">
                                        <p:cTn id="34" dur="indefinite"/>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Rectangle 4"/>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79874"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79875" name="TextBox 5"/>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i="1">
                <a:solidFill>
                  <a:srgbClr val="000000"/>
                </a:solidFill>
                <a:latin typeface="Arial" charset="0"/>
              </a:rPr>
              <a:t>De novo </a:t>
            </a:r>
            <a:r>
              <a:rPr lang="en-US" sz="2000">
                <a:solidFill>
                  <a:srgbClr val="000000"/>
                </a:solidFill>
                <a:latin typeface="Arial" charset="0"/>
              </a:rPr>
              <a:t>assembly (De Bruijn graph construction)</a:t>
            </a:r>
            <a:endParaRPr lang="en-US" sz="1600">
              <a:solidFill>
                <a:srgbClr val="000000"/>
              </a:solidFill>
              <a:latin typeface="Arial" charset="0"/>
            </a:endParaRPr>
          </a:p>
        </p:txBody>
      </p:sp>
      <p:pic>
        <p:nvPicPr>
          <p:cNvPr id="6" name="Picture 46" descr="D:\kuloth\2011\August\31-08-2011\nrg_aop\images\nrg3068-f3.jpg"/>
          <p:cNvPicPr>
            <a:picLocks noChangeAspect="1" noChangeArrowheads="1"/>
          </p:cNvPicPr>
          <p:nvPr/>
        </p:nvPicPr>
        <p:blipFill>
          <a:blip r:embed="rId2">
            <a:extLst>
              <a:ext uri="{28A0092B-C50C-407E-A947-70E740481C1C}">
                <a14:useLocalDpi xmlns:a14="http://schemas.microsoft.com/office/drawing/2010/main" val="0"/>
              </a:ext>
            </a:extLst>
          </a:blip>
          <a:srcRect r="8218" b="75291"/>
          <a:stretch>
            <a:fillRect/>
          </a:stretch>
        </p:blipFill>
        <p:spPr bwMode="auto">
          <a:xfrm>
            <a:off x="457200" y="2762250"/>
            <a:ext cx="8235950" cy="2628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Rectangle 4"/>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80898"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80899" name="TextBox 5"/>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i="1">
                <a:solidFill>
                  <a:srgbClr val="000000"/>
                </a:solidFill>
                <a:latin typeface="Arial" charset="0"/>
              </a:rPr>
              <a:t>De novo </a:t>
            </a:r>
            <a:r>
              <a:rPr lang="en-US" sz="2000">
                <a:solidFill>
                  <a:srgbClr val="000000"/>
                </a:solidFill>
                <a:latin typeface="Arial" charset="0"/>
              </a:rPr>
              <a:t>assembly (De Bruijn graph construction)</a:t>
            </a:r>
            <a:endParaRPr lang="en-US" sz="1600">
              <a:solidFill>
                <a:srgbClr val="000000"/>
              </a:solidFill>
              <a:latin typeface="Arial" charset="0"/>
            </a:endParaRPr>
          </a:p>
        </p:txBody>
      </p:sp>
      <p:pic>
        <p:nvPicPr>
          <p:cNvPr id="80900" name="Picture 46" descr="D:\kuloth\2011\August\31-08-2011\nrg_aop\images\nrg3068-f3.jpg"/>
          <p:cNvPicPr>
            <a:picLocks noChangeAspect="1" noChangeArrowheads="1"/>
          </p:cNvPicPr>
          <p:nvPr/>
        </p:nvPicPr>
        <p:blipFill>
          <a:blip r:embed="rId2">
            <a:extLst>
              <a:ext uri="{28A0092B-C50C-407E-A947-70E740481C1C}">
                <a14:useLocalDpi xmlns:a14="http://schemas.microsoft.com/office/drawing/2010/main" val="0"/>
              </a:ext>
            </a:extLst>
          </a:blip>
          <a:srcRect t="26979" b="44173"/>
          <a:stretch>
            <a:fillRect/>
          </a:stretch>
        </p:blipFill>
        <p:spPr bwMode="auto">
          <a:xfrm>
            <a:off x="457200" y="2711450"/>
            <a:ext cx="8289925" cy="283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38" y="2327275"/>
            <a:ext cx="8950325" cy="435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2" name="Rectangle 4"/>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sp>
        <p:nvSpPr>
          <p:cNvPr id="8192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Assembly</a:t>
            </a:r>
          </a:p>
          <a:p>
            <a:pPr algn="ctr" eaLnBrk="1" hangingPunct="1">
              <a:lnSpc>
                <a:spcPct val="130000"/>
              </a:lnSpc>
            </a:pPr>
            <a:r>
              <a:rPr lang="en-US" sz="1600" b="1">
                <a:solidFill>
                  <a:srgbClr val="000000"/>
                </a:solidFill>
                <a:latin typeface="Arial" charset="0"/>
                <a:cs typeface="Arial" charset="0"/>
              </a:rPr>
              <a:t>Methods and Tools</a:t>
            </a:r>
          </a:p>
        </p:txBody>
      </p:sp>
      <p:sp>
        <p:nvSpPr>
          <p:cNvPr id="81924" name="TextBox 5"/>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i="1">
                <a:solidFill>
                  <a:srgbClr val="000000"/>
                </a:solidFill>
                <a:latin typeface="Arial" charset="0"/>
              </a:rPr>
              <a:t>De novo </a:t>
            </a:r>
            <a:r>
              <a:rPr lang="en-US" sz="2000">
                <a:solidFill>
                  <a:srgbClr val="000000"/>
                </a:solidFill>
                <a:latin typeface="Arial" charset="0"/>
              </a:rPr>
              <a:t>assembly (De Bruijn graph construction)</a:t>
            </a:r>
            <a:endParaRPr lang="en-US" sz="1600">
              <a:solidFill>
                <a:srgbClr val="000000"/>
              </a:solidFill>
              <a:latin typeface="Arial"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5308600"/>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3"/>
              <a:defRPr/>
            </a:pPr>
            <a:r>
              <a:rPr lang="en-US" sz="2400"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Transcriptome Analysis; aspects common to both assembly and differential gene expression</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Quality check</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Data alignment</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Assembly</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Differential Gene Expression</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Choosing a method, the considerations…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Final thoughts and observations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61988" y="2184400"/>
            <a:ext cx="7820025" cy="351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5613" indent="-455613" eaLnBrk="0" hangingPunct="0">
              <a:defRPr sz="2400">
                <a:solidFill>
                  <a:schemeClr val="tx1"/>
                </a:solidFill>
                <a:latin typeface="Calibri" charset="0"/>
                <a:ea typeface="ＭＳ Ｐゴシック" charset="0"/>
                <a:cs typeface="ＭＳ Ｐゴシック" charset="0"/>
              </a:defRPr>
            </a:lvl1pPr>
            <a:lvl2pPr marL="914400" indent="-45720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buFontTx/>
              <a:buAutoNum type="circleNumDbPlain"/>
            </a:pPr>
            <a:r>
              <a:rPr lang="en-US" sz="1800">
                <a:solidFill>
                  <a:srgbClr val="000000"/>
                </a:solidFill>
                <a:latin typeface="Arial" charset="0"/>
              </a:rPr>
              <a:t>Obtain/download sequence data from sequencing center</a:t>
            </a:r>
          </a:p>
          <a:p>
            <a:pPr eaLnBrk="1" hangingPunct="1">
              <a:lnSpc>
                <a:spcPct val="120000"/>
              </a:lnSpc>
              <a:spcBef>
                <a:spcPts val="600"/>
              </a:spcBef>
              <a:spcAft>
                <a:spcPts val="600"/>
              </a:spcAft>
              <a:buFontTx/>
              <a:buAutoNum type="circleNumDbPlain"/>
            </a:pPr>
            <a:r>
              <a:rPr lang="en-US" sz="1800">
                <a:solidFill>
                  <a:srgbClr val="000000"/>
                </a:solidFill>
                <a:latin typeface="Arial" charset="0"/>
              </a:rPr>
              <a:t>Check quality of data and trim low quality bases from ends</a:t>
            </a:r>
          </a:p>
          <a:p>
            <a:pPr eaLnBrk="1" hangingPunct="1">
              <a:lnSpc>
                <a:spcPct val="120000"/>
              </a:lnSpc>
              <a:spcBef>
                <a:spcPts val="600"/>
              </a:spcBef>
              <a:spcAft>
                <a:spcPts val="600"/>
              </a:spcAft>
              <a:buFontTx/>
              <a:buAutoNum type="circleNumDbPlain"/>
            </a:pPr>
            <a:r>
              <a:rPr lang="en-US" sz="1800">
                <a:solidFill>
                  <a:srgbClr val="000000"/>
                </a:solidFill>
                <a:latin typeface="Arial" charset="0"/>
              </a:rPr>
              <a:t>Align trimmed reads to genome of interest</a:t>
            </a:r>
          </a:p>
          <a:p>
            <a:pPr lvl="1" eaLnBrk="1" hangingPunct="1">
              <a:lnSpc>
                <a:spcPct val="120000"/>
              </a:lnSpc>
              <a:spcBef>
                <a:spcPts val="600"/>
              </a:spcBef>
              <a:spcAft>
                <a:spcPts val="600"/>
              </a:spcAft>
              <a:buFont typeface="Arial" charset="0"/>
              <a:buAutoNum type="alphaLcPeriod"/>
            </a:pPr>
            <a:r>
              <a:rPr lang="en-US" sz="1800">
                <a:solidFill>
                  <a:srgbClr val="000000"/>
                </a:solidFill>
                <a:latin typeface="Arial" charset="0"/>
              </a:rPr>
              <a:t>Pick alignment tool, splice-aware or not? (map to gene set?)</a:t>
            </a:r>
          </a:p>
          <a:p>
            <a:pPr lvl="1" eaLnBrk="1" hangingPunct="1">
              <a:lnSpc>
                <a:spcPct val="120000"/>
              </a:lnSpc>
              <a:spcBef>
                <a:spcPts val="600"/>
              </a:spcBef>
              <a:spcAft>
                <a:spcPts val="600"/>
              </a:spcAft>
              <a:buFont typeface="Arial" charset="0"/>
              <a:buAutoNum type="alphaLcPeriod"/>
            </a:pPr>
            <a:r>
              <a:rPr lang="en-US" sz="1800">
                <a:solidFill>
                  <a:srgbClr val="000000"/>
                </a:solidFill>
                <a:latin typeface="Arial" charset="0"/>
              </a:rPr>
              <a:t>Index genome file according to instructions for that tool</a:t>
            </a:r>
          </a:p>
          <a:p>
            <a:pPr lvl="1" eaLnBrk="1" hangingPunct="1">
              <a:lnSpc>
                <a:spcPct val="120000"/>
              </a:lnSpc>
              <a:spcBef>
                <a:spcPts val="600"/>
              </a:spcBef>
              <a:spcAft>
                <a:spcPts val="600"/>
              </a:spcAft>
              <a:buFont typeface="Arial" charset="0"/>
              <a:buAutoNum type="alphaLcPeriod"/>
            </a:pPr>
            <a:r>
              <a:rPr lang="en-US" sz="1800">
                <a:solidFill>
                  <a:srgbClr val="000000"/>
                </a:solidFill>
                <a:latin typeface="Arial" charset="0"/>
              </a:rPr>
              <a:t>Run alignment after choosing the relevant parameters, like how many mismatches to allow between reads and genome? what is to be done with reads that map to multiple locations?</a:t>
            </a:r>
          </a:p>
        </p:txBody>
      </p:sp>
      <p:sp>
        <p:nvSpPr>
          <p:cNvPr id="83970"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 overview</a:t>
            </a:r>
          </a:p>
          <a:p>
            <a:pPr algn="ctr" eaLnBrk="1" hangingPunct="1">
              <a:lnSpc>
                <a:spcPct val="130000"/>
              </a:lnSpc>
            </a:pPr>
            <a:r>
              <a:rPr lang="en-US" sz="1600" b="1">
                <a:solidFill>
                  <a:srgbClr val="000000"/>
                </a:solidFill>
                <a:latin typeface="Arial" charset="0"/>
                <a:cs typeface="Arial" charset="0"/>
              </a:rPr>
              <a:t>Methods and Tools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0" end="0"/>
                                            </p:txEl>
                                          </p:spTgt>
                                        </p:tgtEl>
                                        <p:attrNameLst>
                                          <p:attrName>style.opacity</p:attrName>
                                        </p:attrNameLst>
                                      </p:cBhvr>
                                      <p:to>
                                        <p:strVal val="0.5"/>
                                      </p:to>
                                    </p:set>
                                    <p:animEffect filter="image" prLst="opacity: 0.5">
                                      <p:cBhvr rctx="IE">
                                        <p:cTn id="13" dur="indefinite"/>
                                        <p:tgtEl>
                                          <p:spTgt spid="6">
                                            <p:txEl>
                                              <p:pRg st="0" end="0"/>
                                            </p:txEl>
                                          </p:spTgt>
                                        </p:tgtEl>
                                      </p:cBhvr>
                                    </p:animEffect>
                                  </p:childTnLst>
                                </p:cTn>
                              </p:par>
                              <p:par>
                                <p:cTn id="14" presetID="9" presetClass="emph" presetSubtype="0" nodeType="withEffect">
                                  <p:stCondLst>
                                    <p:cond delay="0"/>
                                  </p:stCondLst>
                                  <p:childTnLst>
                                    <p:set>
                                      <p:cBhvr rctx="PPT">
                                        <p:cTn id="15" dur="indefinite"/>
                                        <p:tgtEl>
                                          <p:spTgt spid="6">
                                            <p:txEl>
                                              <p:pRg st="1" end="1"/>
                                            </p:txEl>
                                          </p:spTgt>
                                        </p:tgtEl>
                                        <p:attrNameLst>
                                          <p:attrName>style.opacity</p:attrName>
                                        </p:attrNameLst>
                                      </p:cBhvr>
                                      <p:to>
                                        <p:strVal val="0.5"/>
                                      </p:to>
                                    </p:set>
                                    <p:animEffect filter="image" prLst="opacity: 0.5">
                                      <p:cBhvr rctx="IE">
                                        <p:cTn id="16" dur="indefinite"/>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76275" y="2184400"/>
            <a:ext cx="7791450" cy="4508500"/>
          </a:xfrm>
          <a:prstGeom prst="rect">
            <a:avLst/>
          </a:prstGeom>
          <a:noFill/>
        </p:spPr>
        <p:txBody>
          <a:bodyPr>
            <a:spAutoFit/>
          </a:bodyPr>
          <a:lstStyle/>
          <a:p>
            <a:pPr marL="455613" indent="-455613" fontAlgn="auto">
              <a:lnSpc>
                <a:spcPct val="120000"/>
              </a:lnSpc>
              <a:spcBef>
                <a:spcPts val="600"/>
              </a:spcBef>
              <a:spcAft>
                <a:spcPts val="600"/>
              </a:spcAft>
              <a:buFont typeface="+mj-ea"/>
              <a:buAutoNum type="circleNumDbPlain" startAt="4"/>
              <a:defRPr/>
            </a:pPr>
            <a:r>
              <a:rPr lang="en-US" dirty="0">
                <a:solidFill>
                  <a:prstClr val="black"/>
                </a:solidFill>
                <a:latin typeface="Arial"/>
              </a:rPr>
              <a:t>Set up to do differential gene expression </a:t>
            </a:r>
          </a:p>
          <a:p>
            <a:pPr fontAlgn="auto">
              <a:lnSpc>
                <a:spcPct val="120000"/>
              </a:lnSpc>
              <a:spcBef>
                <a:spcPts val="600"/>
              </a:spcBef>
              <a:spcAft>
                <a:spcPts val="600"/>
              </a:spcAft>
              <a:defRPr/>
            </a:pPr>
            <a:r>
              <a:rPr lang="en-US" dirty="0">
                <a:solidFill>
                  <a:prstClr val="black"/>
                </a:solidFill>
                <a:latin typeface="Arial"/>
              </a:rPr>
              <a:t>Identify read counts associated with genes using the gene annotation file</a:t>
            </a:r>
          </a:p>
          <a:p>
            <a:pPr marL="800100" lvl="1" indent="-342900" fontAlgn="auto">
              <a:lnSpc>
                <a:spcPct val="120000"/>
              </a:lnSpc>
              <a:spcBef>
                <a:spcPts val="600"/>
              </a:spcBef>
              <a:spcAft>
                <a:spcPts val="600"/>
              </a:spcAft>
              <a:buFont typeface="+mj-lt"/>
              <a:buAutoNum type="alphaLcPeriod"/>
              <a:defRPr/>
            </a:pPr>
            <a:r>
              <a:rPr lang="en-US" dirty="0">
                <a:solidFill>
                  <a:prstClr val="black"/>
                </a:solidFill>
                <a:latin typeface="Arial"/>
              </a:rPr>
              <a:t>Make sure that your genome information and gene annotation information match (release numbers and chromosome names)</a:t>
            </a:r>
          </a:p>
          <a:p>
            <a:pPr marL="800100" lvl="1" indent="-342900" fontAlgn="auto">
              <a:lnSpc>
                <a:spcPct val="120000"/>
              </a:lnSpc>
              <a:spcBef>
                <a:spcPts val="600"/>
              </a:spcBef>
              <a:spcAft>
                <a:spcPts val="600"/>
              </a:spcAft>
              <a:buFont typeface="+mj-lt"/>
              <a:buAutoNum type="alphaLcPeriod"/>
              <a:defRPr/>
            </a:pPr>
            <a:r>
              <a:rPr lang="en-US" dirty="0">
                <a:solidFill>
                  <a:prstClr val="black"/>
                </a:solidFill>
                <a:latin typeface="Arial"/>
              </a:rPr>
              <a:t>Do you want to obtain raw read counts or normalized read counts? This will depend on the statistical analysis you wish to perform downstream. </a:t>
            </a:r>
          </a:p>
          <a:p>
            <a:pPr marL="1257300" lvl="2" indent="-342900" fontAlgn="auto">
              <a:lnSpc>
                <a:spcPct val="120000"/>
              </a:lnSpc>
              <a:spcBef>
                <a:spcPts val="600"/>
              </a:spcBef>
              <a:spcAft>
                <a:spcPts val="600"/>
              </a:spcAft>
              <a:buFont typeface="Wingdings" charset="2"/>
              <a:buChar char="²"/>
              <a:defRPr/>
            </a:pPr>
            <a:r>
              <a:rPr lang="en-US" dirty="0">
                <a:solidFill>
                  <a:prstClr val="black"/>
                </a:solidFill>
                <a:latin typeface="Arial"/>
                <a:hlinkClick r:id="rId3"/>
              </a:rPr>
              <a:t>htseq</a:t>
            </a:r>
            <a:r>
              <a:rPr lang="en-US" dirty="0">
                <a:solidFill>
                  <a:prstClr val="black"/>
                </a:solidFill>
                <a:latin typeface="Arial"/>
              </a:rPr>
              <a:t> will take an alignment file and a gene annotation file to give you read counts associated with each gene</a:t>
            </a:r>
          </a:p>
          <a:p>
            <a:pPr marL="1257300" lvl="2" indent="-342900" fontAlgn="auto">
              <a:lnSpc>
                <a:spcPct val="120000"/>
              </a:lnSpc>
              <a:spcBef>
                <a:spcPts val="600"/>
              </a:spcBef>
              <a:spcAft>
                <a:spcPts val="600"/>
              </a:spcAft>
              <a:buFont typeface="Wingdings" charset="2"/>
              <a:buChar char="²"/>
              <a:defRPr/>
            </a:pPr>
            <a:r>
              <a:rPr lang="en-US" dirty="0">
                <a:solidFill>
                  <a:prstClr val="black"/>
                </a:solidFill>
                <a:latin typeface="Arial"/>
              </a:rPr>
              <a:t>Cufflinks will take the same information as htseq and give you FPKM normalized counts for each gene</a:t>
            </a:r>
          </a:p>
        </p:txBody>
      </p:sp>
      <p:sp>
        <p:nvSpPr>
          <p:cNvPr id="86018"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 overview</a:t>
            </a:r>
          </a:p>
          <a:p>
            <a:pPr algn="ctr" eaLnBrk="1" hangingPunct="1">
              <a:lnSpc>
                <a:spcPct val="130000"/>
              </a:lnSpc>
            </a:pPr>
            <a:r>
              <a:rPr lang="en-US" sz="1600" b="1">
                <a:solidFill>
                  <a:srgbClr val="000000"/>
                </a:solidFill>
                <a:latin typeface="Arial" charset="0"/>
                <a:cs typeface="Arial" charset="0"/>
              </a:rPr>
              <a:t>Methods and Tools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6">
                                            <p:txEl>
                                              <p:pRg st="2" end="2"/>
                                            </p:txEl>
                                          </p:spTgt>
                                        </p:tgtEl>
                                        <p:attrNameLst>
                                          <p:attrName>style.opacity</p:attrName>
                                        </p:attrNameLst>
                                      </p:cBhvr>
                                      <p:to>
                                        <p:strVal val="0.5"/>
                                      </p:to>
                                    </p:set>
                                    <p:animEffect filter="image" prLst="opacity: 0.5">
                                      <p:cBhvr rctx="IE">
                                        <p:cTn id="13" dur="indefinite"/>
                                        <p:tgtEl>
                                          <p:spTgt spid="6">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a:t>
            </a:r>
          </a:p>
          <a:p>
            <a:pPr algn="ctr" eaLnBrk="1" hangingPunct="1">
              <a:lnSpc>
                <a:spcPct val="130000"/>
              </a:lnSpc>
            </a:pPr>
            <a:r>
              <a:rPr lang="en-US" sz="1600" b="1">
                <a:solidFill>
                  <a:srgbClr val="000000"/>
                </a:solidFill>
                <a:latin typeface="Arial" charset="0"/>
                <a:cs typeface="Arial" charset="0"/>
              </a:rPr>
              <a:t>Methods and Tools</a:t>
            </a:r>
          </a:p>
        </p:txBody>
      </p:sp>
      <p:sp>
        <p:nvSpPr>
          <p:cNvPr id="88069" name="TextBox 9"/>
          <p:cNvSpPr txBox="1">
            <a:spLocks noChangeArrowheads="1"/>
          </p:cNvSpPr>
          <p:nvPr/>
        </p:nvSpPr>
        <p:spPr bwMode="auto">
          <a:xfrm>
            <a:off x="4068763" y="2986088"/>
            <a:ext cx="4618037" cy="585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pPr>
            <a:r>
              <a:rPr lang="en-US" sz="1400" dirty="0">
                <a:solidFill>
                  <a:srgbClr val="000000"/>
                </a:solidFill>
                <a:latin typeface="Arial" charset="0"/>
              </a:rPr>
              <a:t>Bowtie2 to align reads in a splice-aware manner and aids the discovery of new splice junctions</a:t>
            </a:r>
          </a:p>
        </p:txBody>
      </p:sp>
      <p:sp>
        <p:nvSpPr>
          <p:cNvPr id="88070" name="TextBox 10"/>
          <p:cNvSpPr txBox="1">
            <a:spLocks noChangeArrowheads="1"/>
          </p:cNvSpPr>
          <p:nvPr/>
        </p:nvSpPr>
        <p:spPr bwMode="auto">
          <a:xfrm>
            <a:off x="4068763" y="4450715"/>
            <a:ext cx="4618037" cy="1619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pPr>
            <a:r>
              <a:rPr lang="en-US" sz="1400" dirty="0">
                <a:solidFill>
                  <a:srgbClr val="000000"/>
                </a:solidFill>
                <a:latin typeface="Arial" charset="0"/>
              </a:rPr>
              <a:t>RSEM is a software package for estimating gene and isoform expression levels from RNA-</a:t>
            </a:r>
            <a:r>
              <a:rPr lang="en-US" sz="1400" dirty="0" err="1">
                <a:solidFill>
                  <a:srgbClr val="000000"/>
                </a:solidFill>
                <a:latin typeface="Arial" charset="0"/>
              </a:rPr>
              <a:t>Seq</a:t>
            </a:r>
            <a:r>
              <a:rPr lang="en-US" sz="1400" dirty="0">
                <a:solidFill>
                  <a:srgbClr val="000000"/>
                </a:solidFill>
                <a:latin typeface="Arial" charset="0"/>
              </a:rPr>
              <a:t> data. The RSEM package provides an user-friendly interface, supports threads for parallel computation of the EM algorithm, single-end and paired-end read data, quality scores, variable-length reads and RSPD estimation. </a:t>
            </a:r>
          </a:p>
        </p:txBody>
      </p:sp>
      <p:sp>
        <p:nvSpPr>
          <p:cNvPr id="88071" name="TextBox 11"/>
          <p:cNvSpPr txBox="1">
            <a:spLocks noChangeArrowheads="1"/>
          </p:cNvSpPr>
          <p:nvPr/>
        </p:nvSpPr>
        <p:spPr bwMode="auto">
          <a:xfrm>
            <a:off x="4068763" y="1978025"/>
            <a:ext cx="461803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pPr>
            <a:r>
              <a:rPr lang="en-US" sz="1400" dirty="0">
                <a:solidFill>
                  <a:srgbClr val="000000"/>
                </a:solidFill>
                <a:latin typeface="Arial" charset="0"/>
                <a:hlinkClick r:id="rId2"/>
              </a:rPr>
              <a:t>Bowtie</a:t>
            </a:r>
            <a:r>
              <a:rPr lang="en-US" sz="1400" dirty="0">
                <a:solidFill>
                  <a:srgbClr val="000000"/>
                </a:solidFill>
                <a:latin typeface="Arial" charset="0"/>
              </a:rPr>
              <a:t> and Bowtie2 use Burrows-Wheeler indexing for aligning reads. With bowtie2 there is no upper limit on the read length</a:t>
            </a:r>
          </a:p>
        </p:txBody>
      </p:sp>
      <p:pic>
        <p:nvPicPr>
          <p:cNvPr id="38914" name="Picture 2" descr="Bioinformatics Pipeline for Transcriptome Sequencing Analysis ...">
            <a:extLst>
              <a:ext uri="{FF2B5EF4-FFF2-40B4-BE49-F238E27FC236}">
                <a16:creationId xmlns:a16="http://schemas.microsoft.com/office/drawing/2014/main" id="{DC18669E-1EAE-FB46-9949-E707107A0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36" y="2110422"/>
            <a:ext cx="3622643" cy="44846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DBA76E-1BFA-4D47-B921-39ADFE21077D}"/>
              </a:ext>
            </a:extLst>
          </p:cNvPr>
          <p:cNvSpPr/>
          <p:nvPr/>
        </p:nvSpPr>
        <p:spPr>
          <a:xfrm>
            <a:off x="1383030" y="2849880"/>
            <a:ext cx="1314450" cy="4076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Bowtie2</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4" descr="Screen Shot 2013-06-23 at 5.54.1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355850"/>
            <a:ext cx="7169150"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5808663" y="2355850"/>
            <a:ext cx="2347912" cy="45021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4" name="Rectangle 3"/>
          <p:cNvSpPr/>
          <p:nvPr/>
        </p:nvSpPr>
        <p:spPr>
          <a:xfrm>
            <a:off x="3378200" y="2355850"/>
            <a:ext cx="4795838" cy="45021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90116"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a:t>
            </a:r>
          </a:p>
          <a:p>
            <a:pPr algn="ctr" eaLnBrk="1" hangingPunct="1">
              <a:lnSpc>
                <a:spcPct val="130000"/>
              </a:lnSpc>
            </a:pPr>
            <a:r>
              <a:rPr lang="en-US" sz="1600" b="1">
                <a:solidFill>
                  <a:srgbClr val="000000"/>
                </a:solidFill>
                <a:latin typeface="Arial" charset="0"/>
                <a:cs typeface="Arial" charset="0"/>
              </a:rPr>
              <a:t>Methods and Tools</a:t>
            </a:r>
          </a:p>
        </p:txBody>
      </p:sp>
      <p:sp>
        <p:nvSpPr>
          <p:cNvPr id="90117" name="TextBox 7"/>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Options for DGE analysis</a:t>
            </a:r>
            <a:endParaRPr lang="en-US" sz="1600">
              <a:solidFill>
                <a:srgbClr val="000000"/>
              </a:solidFill>
              <a:latin typeface="Arial"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7" name="Picture 4" descr="Screen Shot 2013-06-23 at 5.54.1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355850"/>
            <a:ext cx="7169150"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5808663" y="2355850"/>
            <a:ext cx="2347912" cy="45021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91139"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a:t>
            </a:r>
          </a:p>
          <a:p>
            <a:pPr algn="ctr" eaLnBrk="1" hangingPunct="1">
              <a:lnSpc>
                <a:spcPct val="130000"/>
              </a:lnSpc>
            </a:pPr>
            <a:r>
              <a:rPr lang="en-US" sz="1600" b="1">
                <a:solidFill>
                  <a:srgbClr val="000000"/>
                </a:solidFill>
                <a:latin typeface="Arial" charset="0"/>
                <a:cs typeface="Arial" charset="0"/>
              </a:rPr>
              <a:t>Methods and Tools</a:t>
            </a:r>
          </a:p>
        </p:txBody>
      </p:sp>
      <p:sp>
        <p:nvSpPr>
          <p:cNvPr id="91140" name="TextBox 6"/>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Options for DGE analysis</a:t>
            </a:r>
            <a:endParaRPr lang="en-US" sz="1600">
              <a:solidFill>
                <a:srgbClr val="000000"/>
              </a:solidFill>
              <a:latin typeface="Arial"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4797425"/>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0850" indent="-450850" fontAlgn="auto">
              <a:lnSpc>
                <a:spcPct val="120000"/>
              </a:lnSpc>
              <a:spcBef>
                <a:spcPts val="1200"/>
              </a:spcBef>
              <a:spcAft>
                <a:spcPts val="1200"/>
              </a:spcAft>
              <a:buFont typeface="+mj-lt"/>
              <a:buAutoNum type="arabicPeriod"/>
              <a:defRPr/>
            </a:pPr>
            <a:r>
              <a:rPr lang="en-US" sz="2400" dirty="0">
                <a:solidFill>
                  <a:prstClr val="black"/>
                </a:solidFill>
                <a:latin typeface="Arial"/>
              </a:rPr>
              <a:t>Getting the RNA-Seq data: from RNA -&gt; Sequence data</a:t>
            </a:r>
          </a:p>
          <a:p>
            <a:pPr marL="450850" indent="-450850" fontAlgn="auto">
              <a:lnSpc>
                <a:spcPct val="120000"/>
              </a:lnSpc>
              <a:spcBef>
                <a:spcPts val="1200"/>
              </a:spcBef>
              <a:spcAft>
                <a:spcPts val="1200"/>
              </a:spcAft>
              <a:buFont typeface="+mj-lt"/>
              <a:buAutoNum type="arabicPeriod"/>
              <a:defRPr/>
            </a:pPr>
            <a:r>
              <a:rPr lang="en-US" sz="2400" dirty="0">
                <a:solidFill>
                  <a:prstClr val="white">
                    <a:lumMod val="50000"/>
                  </a:prstClr>
                </a:solidFill>
                <a:latin typeface="Arial"/>
              </a:rPr>
              <a:t>Experimental and Practical considerations</a:t>
            </a:r>
          </a:p>
          <a:p>
            <a:pPr marL="450850" indent="-450850" fontAlgn="auto">
              <a:lnSpc>
                <a:spcPct val="120000"/>
              </a:lnSpc>
              <a:spcBef>
                <a:spcPts val="1200"/>
              </a:spcBef>
              <a:spcAft>
                <a:spcPts val="1200"/>
              </a:spcAft>
              <a:buFont typeface="+mj-lt"/>
              <a:buAutoNum type="arabicPeriod"/>
              <a:defRPr/>
            </a:pPr>
            <a:r>
              <a:rPr lang="en-US" sz="2400" dirty="0">
                <a:solidFill>
                  <a:prstClr val="white">
                    <a:lumMod val="50000"/>
                  </a:prstClr>
                </a:solidFill>
                <a:latin typeface="Arial"/>
              </a:rPr>
              <a:t>Transcriptomic analysis methods and tools</a:t>
            </a:r>
          </a:p>
          <a:p>
            <a:pPr marL="914400" lvl="1" indent="-457200" fontAlgn="auto">
              <a:lnSpc>
                <a:spcPct val="120000"/>
              </a:lnSpc>
              <a:spcBef>
                <a:spcPts val="1200"/>
              </a:spcBef>
              <a:spcAft>
                <a:spcPts val="1200"/>
              </a:spcAft>
              <a:buFont typeface="+mj-lt"/>
              <a:buAutoNum type="alphaLcPeriod"/>
              <a:defRPr/>
            </a:pPr>
            <a:r>
              <a:rPr lang="en-US" sz="2400" dirty="0">
                <a:solidFill>
                  <a:prstClr val="white">
                    <a:lumMod val="50000"/>
                  </a:prstClr>
                </a:solidFill>
                <a:latin typeface="Arial"/>
              </a:rPr>
              <a:t>Assemblies</a:t>
            </a:r>
          </a:p>
          <a:p>
            <a:pPr marL="914400" lvl="1" indent="-457200" fontAlgn="auto">
              <a:lnSpc>
                <a:spcPct val="120000"/>
              </a:lnSpc>
              <a:spcBef>
                <a:spcPts val="1200"/>
              </a:spcBef>
              <a:spcAft>
                <a:spcPts val="1200"/>
              </a:spcAft>
              <a:buFont typeface="+mj-lt"/>
              <a:buAutoNum type="alphaLcPeriod"/>
              <a:defRPr/>
            </a:pPr>
            <a:r>
              <a:rPr lang="en-US" sz="2400" dirty="0">
                <a:solidFill>
                  <a:prstClr val="white">
                    <a:lumMod val="50000"/>
                  </a:prstClr>
                </a:solidFill>
                <a:latin typeface="Arial"/>
              </a:rPr>
              <a:t>Differential Gene expression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1" name="Picture 4" descr="Screen Shot 2013-06-23 at 5.54.1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355850"/>
            <a:ext cx="7169150"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2"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a:t>
            </a:r>
          </a:p>
          <a:p>
            <a:pPr algn="ctr" eaLnBrk="1" hangingPunct="1">
              <a:lnSpc>
                <a:spcPct val="130000"/>
              </a:lnSpc>
            </a:pPr>
            <a:r>
              <a:rPr lang="en-US" sz="1600" b="1">
                <a:solidFill>
                  <a:srgbClr val="000000"/>
                </a:solidFill>
                <a:latin typeface="Arial" charset="0"/>
                <a:cs typeface="Arial" charset="0"/>
              </a:rPr>
              <a:t>Methods and Tools</a:t>
            </a:r>
          </a:p>
        </p:txBody>
      </p:sp>
      <p:sp>
        <p:nvSpPr>
          <p:cNvPr id="92163" name="TextBox 3"/>
          <p:cNvSpPr txBox="1">
            <a:spLocks noChangeArrowheads="1"/>
          </p:cNvSpPr>
          <p:nvPr/>
        </p:nvSpPr>
        <p:spPr bwMode="auto">
          <a:xfrm>
            <a:off x="457200" y="19558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a:solidFill>
                  <a:srgbClr val="000000"/>
                </a:solidFill>
                <a:latin typeface="Arial" charset="0"/>
              </a:rPr>
              <a:t>Options for DGE analysis</a:t>
            </a:r>
            <a:endParaRPr lang="en-US" sz="1600">
              <a:solidFill>
                <a:srgbClr val="000000"/>
              </a:solidFill>
              <a:latin typeface="Arial"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Differential Gene Expression</a:t>
            </a:r>
          </a:p>
          <a:p>
            <a:pPr algn="ctr" eaLnBrk="1" hangingPunct="1">
              <a:lnSpc>
                <a:spcPct val="130000"/>
              </a:lnSpc>
            </a:pPr>
            <a:r>
              <a:rPr lang="en-US" sz="1600" b="1">
                <a:solidFill>
                  <a:srgbClr val="000000"/>
                </a:solidFill>
                <a:latin typeface="Arial" charset="0"/>
                <a:cs typeface="Arial" charset="0"/>
              </a:rPr>
              <a:t>Methods and Tools</a:t>
            </a:r>
          </a:p>
        </p:txBody>
      </p:sp>
      <p:sp>
        <p:nvSpPr>
          <p:cNvPr id="4" name="TextBox 3"/>
          <p:cNvSpPr txBox="1">
            <a:spLocks noChangeArrowheads="1"/>
          </p:cNvSpPr>
          <p:nvPr/>
        </p:nvSpPr>
        <p:spPr bwMode="auto">
          <a:xfrm>
            <a:off x="457200" y="2263775"/>
            <a:ext cx="8229600" cy="4471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20000"/>
              </a:lnSpc>
              <a:spcBef>
                <a:spcPts val="600"/>
              </a:spcBef>
              <a:spcAft>
                <a:spcPts val="600"/>
              </a:spcAft>
            </a:pPr>
            <a:r>
              <a:rPr lang="en-US" sz="2000" dirty="0">
                <a:solidFill>
                  <a:srgbClr val="000000"/>
                </a:solidFill>
                <a:latin typeface="Arial" charset="0"/>
              </a:rPr>
              <a:t>Differential Gene Expression</a:t>
            </a:r>
          </a:p>
          <a:p>
            <a:pPr eaLnBrk="1" hangingPunct="1">
              <a:lnSpc>
                <a:spcPct val="120000"/>
              </a:lnSpc>
              <a:spcBef>
                <a:spcPts val="600"/>
              </a:spcBef>
              <a:spcAft>
                <a:spcPts val="600"/>
              </a:spcAft>
            </a:pPr>
            <a:r>
              <a:rPr lang="en-US" sz="1600" dirty="0">
                <a:solidFill>
                  <a:srgbClr val="000000"/>
                </a:solidFill>
                <a:latin typeface="Arial" charset="0"/>
              </a:rPr>
              <a:t>What genes are being differentially expression in the various test conditions </a:t>
            </a:r>
          </a:p>
          <a:p>
            <a:pPr lvl="1" eaLnBrk="1" hangingPunct="1">
              <a:lnSpc>
                <a:spcPct val="120000"/>
              </a:lnSpc>
              <a:spcBef>
                <a:spcPts val="600"/>
              </a:spcBef>
              <a:spcAft>
                <a:spcPts val="600"/>
              </a:spcAft>
              <a:buFont typeface="Wingdings" charset="0"/>
              <a:buChar char="²"/>
            </a:pPr>
            <a:r>
              <a:rPr lang="en-US" sz="1600" dirty="0">
                <a:solidFill>
                  <a:srgbClr val="000000"/>
                </a:solidFill>
                <a:latin typeface="Arial" charset="0"/>
              </a:rPr>
              <a:t>The first step is proper normalization of the data, several methods exist, and often the statistical package you use (see below) will have a normalization method that it prefers and uses exclusively. E.g. </a:t>
            </a:r>
            <a:r>
              <a:rPr lang="en-US" sz="1600" dirty="0">
                <a:solidFill>
                  <a:srgbClr val="000000"/>
                </a:solidFill>
                <a:latin typeface="Arial" charset="0"/>
                <a:hlinkClick r:id="rId2"/>
              </a:rPr>
              <a:t>Voom</a:t>
            </a:r>
            <a:r>
              <a:rPr lang="en-US" sz="1600" dirty="0">
                <a:solidFill>
                  <a:srgbClr val="000000"/>
                </a:solidFill>
                <a:latin typeface="Arial" charset="0"/>
              </a:rPr>
              <a:t>, FPKM, </a:t>
            </a:r>
            <a:r>
              <a:rPr lang="en-US" sz="1600" dirty="0">
                <a:solidFill>
                  <a:srgbClr val="000000"/>
                </a:solidFill>
                <a:latin typeface="Arial" charset="0"/>
                <a:hlinkClick r:id="rId3"/>
              </a:rPr>
              <a:t>scaling</a:t>
            </a:r>
            <a:r>
              <a:rPr lang="en-US" sz="1600" dirty="0">
                <a:solidFill>
                  <a:srgbClr val="000000"/>
                </a:solidFill>
                <a:latin typeface="Arial" charset="0"/>
              </a:rPr>
              <a:t> (used by </a:t>
            </a:r>
            <a:r>
              <a:rPr lang="en-US" sz="1600" dirty="0" err="1">
                <a:solidFill>
                  <a:srgbClr val="000000"/>
                </a:solidFill>
                <a:latin typeface="Arial" charset="0"/>
              </a:rPr>
              <a:t>EdgeR</a:t>
            </a:r>
            <a:r>
              <a:rPr lang="en-US" sz="1600" dirty="0">
                <a:solidFill>
                  <a:srgbClr val="000000"/>
                </a:solidFill>
                <a:latin typeface="Arial" charset="0"/>
              </a:rPr>
              <a:t>)</a:t>
            </a:r>
          </a:p>
          <a:p>
            <a:pPr lvl="1" eaLnBrk="1" hangingPunct="1">
              <a:lnSpc>
                <a:spcPct val="120000"/>
              </a:lnSpc>
              <a:spcBef>
                <a:spcPts val="600"/>
              </a:spcBef>
              <a:spcAft>
                <a:spcPts val="600"/>
              </a:spcAft>
              <a:buFont typeface="Wingdings" charset="0"/>
              <a:buChar char="²"/>
            </a:pPr>
            <a:r>
              <a:rPr lang="en-US" sz="1600" dirty="0">
                <a:solidFill>
                  <a:srgbClr val="000000"/>
                </a:solidFill>
                <a:latin typeface="Arial" charset="0"/>
              </a:rPr>
              <a:t>Is your experiment a pairwise comparison? Tools -&gt; </a:t>
            </a:r>
            <a:r>
              <a:rPr lang="en-US" sz="1600" dirty="0" err="1">
                <a:solidFill>
                  <a:srgbClr val="000000"/>
                </a:solidFill>
                <a:latin typeface="Arial" charset="0"/>
              </a:rPr>
              <a:t>Cuffdiff</a:t>
            </a:r>
            <a:r>
              <a:rPr lang="en-US" sz="1600" dirty="0">
                <a:solidFill>
                  <a:srgbClr val="000000"/>
                </a:solidFill>
                <a:latin typeface="Arial" charset="0"/>
              </a:rPr>
              <a:t>, </a:t>
            </a:r>
            <a:r>
              <a:rPr lang="en-US" sz="1600" dirty="0">
                <a:solidFill>
                  <a:srgbClr val="000000"/>
                </a:solidFill>
                <a:latin typeface="Arial" charset="0"/>
                <a:hlinkClick r:id="rId4"/>
              </a:rPr>
              <a:t>EdgeR</a:t>
            </a:r>
            <a:r>
              <a:rPr lang="en-US" sz="1600" dirty="0">
                <a:solidFill>
                  <a:srgbClr val="000000"/>
                </a:solidFill>
                <a:latin typeface="Arial" charset="0"/>
              </a:rPr>
              <a:t>, </a:t>
            </a:r>
            <a:r>
              <a:rPr lang="en-US" sz="1600" dirty="0">
                <a:solidFill>
                  <a:srgbClr val="000000"/>
                </a:solidFill>
                <a:latin typeface="Arial" charset="0"/>
                <a:hlinkClick r:id="rId5"/>
              </a:rPr>
              <a:t>DESeq</a:t>
            </a:r>
            <a:endParaRPr lang="en-US" sz="1600" dirty="0">
              <a:solidFill>
                <a:srgbClr val="000000"/>
              </a:solidFill>
              <a:latin typeface="Arial" charset="0"/>
            </a:endParaRPr>
          </a:p>
          <a:p>
            <a:pPr lvl="1" eaLnBrk="1" hangingPunct="1">
              <a:lnSpc>
                <a:spcPct val="120000"/>
              </a:lnSpc>
              <a:spcBef>
                <a:spcPts val="600"/>
              </a:spcBef>
              <a:spcAft>
                <a:spcPts val="600"/>
              </a:spcAft>
              <a:buFont typeface="Wingdings" charset="0"/>
              <a:buChar char="²"/>
            </a:pPr>
            <a:r>
              <a:rPr lang="en-US" sz="1600" dirty="0">
                <a:solidFill>
                  <a:srgbClr val="000000"/>
                </a:solidFill>
                <a:latin typeface="Arial" charset="0"/>
              </a:rPr>
              <a:t>Is it a more complex design? Tools -&gt; </a:t>
            </a:r>
            <a:r>
              <a:rPr lang="en-US" sz="1600" dirty="0" err="1">
                <a:solidFill>
                  <a:srgbClr val="000000"/>
                </a:solidFill>
                <a:latin typeface="Arial" charset="0"/>
              </a:rPr>
              <a:t>EdgeR</a:t>
            </a:r>
            <a:r>
              <a:rPr lang="en-US" sz="1600" dirty="0">
                <a:solidFill>
                  <a:srgbClr val="000000"/>
                </a:solidFill>
                <a:latin typeface="Arial" charset="0"/>
              </a:rPr>
              <a:t>, </a:t>
            </a:r>
            <a:r>
              <a:rPr lang="en-US" sz="1600" dirty="0" err="1">
                <a:solidFill>
                  <a:srgbClr val="000000"/>
                </a:solidFill>
                <a:latin typeface="Arial" charset="0"/>
              </a:rPr>
              <a:t>DESeq</a:t>
            </a:r>
            <a:r>
              <a:rPr lang="en-US" sz="1600" dirty="0">
                <a:solidFill>
                  <a:srgbClr val="000000"/>
                </a:solidFill>
                <a:latin typeface="Arial" charset="0"/>
              </a:rPr>
              <a:t>, other </a:t>
            </a:r>
            <a:r>
              <a:rPr lang="en-US" sz="1600" dirty="0">
                <a:solidFill>
                  <a:srgbClr val="000000"/>
                </a:solidFill>
                <a:latin typeface="Arial" charset="0"/>
                <a:hlinkClick r:id="rId6"/>
              </a:rPr>
              <a:t>R/Bioconductor</a:t>
            </a:r>
            <a:r>
              <a:rPr lang="en-US" sz="1600" dirty="0">
                <a:solidFill>
                  <a:srgbClr val="000000"/>
                </a:solidFill>
                <a:latin typeface="Arial" charset="0"/>
              </a:rPr>
              <a:t> packages</a:t>
            </a:r>
          </a:p>
          <a:p>
            <a:pPr lvl="1" eaLnBrk="1" hangingPunct="1">
              <a:lnSpc>
                <a:spcPct val="120000"/>
              </a:lnSpc>
              <a:spcBef>
                <a:spcPts val="600"/>
              </a:spcBef>
              <a:spcAft>
                <a:spcPts val="600"/>
              </a:spcAft>
              <a:buFont typeface="Wingdings" charset="0"/>
              <a:buChar char="²"/>
            </a:pPr>
            <a:r>
              <a:rPr lang="en-US" sz="1600" dirty="0">
                <a:solidFill>
                  <a:srgbClr val="000000"/>
                </a:solidFill>
                <a:latin typeface="Arial" charset="0"/>
              </a:rPr>
              <a:t>In general, RNA-</a:t>
            </a:r>
            <a:r>
              <a:rPr lang="en-US" sz="1600" dirty="0" err="1">
                <a:solidFill>
                  <a:srgbClr val="000000"/>
                </a:solidFill>
                <a:latin typeface="Arial" charset="0"/>
              </a:rPr>
              <a:t>Seq</a:t>
            </a:r>
            <a:r>
              <a:rPr lang="en-US" sz="1600" dirty="0">
                <a:solidFill>
                  <a:srgbClr val="000000"/>
                </a:solidFill>
                <a:latin typeface="Arial" charset="0"/>
              </a:rPr>
              <a:t> data do not follow a normal (Poisson) distribution, but follow a negative binomial distribution. Use a statistical program that makes the correct assumptions about the data distribution.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4">
                                            <p:txEl>
                                              <p:pRg st="2" end="2"/>
                                            </p:txEl>
                                          </p:spTgt>
                                        </p:tgtEl>
                                        <p:attrNameLst>
                                          <p:attrName>style.opacity</p:attrName>
                                        </p:attrNameLst>
                                      </p:cBhvr>
                                      <p:to>
                                        <p:strVal val="0.5"/>
                                      </p:to>
                                    </p:set>
                                    <p:animEffect filter="image" prLst="opacity: 0.5">
                                      <p:cBhvr rctx="IE">
                                        <p:cTn id="11" dur="indefinite"/>
                                        <p:tgtEl>
                                          <p:spTgt spid="4">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childTnLst>
                                </p:cTn>
                              </p:par>
                              <p:par>
                                <p:cTn id="16" presetID="9" presetClass="emph" presetSubtype="0" nodeType="withEffect">
                                  <p:stCondLst>
                                    <p:cond delay="0"/>
                                  </p:stCondLst>
                                  <p:childTnLst>
                                    <p:set>
                                      <p:cBhvr rctx="PPT">
                                        <p:cTn id="17" dur="indefinite"/>
                                        <p:tgtEl>
                                          <p:spTgt spid="4">
                                            <p:txEl>
                                              <p:pRg st="3" end="3"/>
                                            </p:txEl>
                                          </p:spTgt>
                                        </p:tgtEl>
                                        <p:attrNameLst>
                                          <p:attrName>style.opacity</p:attrName>
                                        </p:attrNameLst>
                                      </p:cBhvr>
                                      <p:to>
                                        <p:strVal val="0.5"/>
                                      </p:to>
                                    </p:set>
                                    <p:animEffect filter="image" prLst="opacity: 0.5">
                                      <p:cBhvr rctx="IE">
                                        <p:cTn id="18" dur="indefinite"/>
                                        <p:tgtEl>
                                          <p:spTgt spid="4">
                                            <p:txEl>
                                              <p:pRg st="3" end="3"/>
                                            </p:txEl>
                                          </p:spTgt>
                                        </p:tgtEl>
                                      </p:cBhvr>
                                    </p:animEffect>
                                  </p:childTnLst>
                                </p:cTn>
                              </p:par>
                              <p:par>
                                <p:cTn id="19" presetID="9" presetClass="emph" presetSubtype="0" nodeType="withEffect">
                                  <p:stCondLst>
                                    <p:cond delay="0"/>
                                  </p:stCondLst>
                                  <p:childTnLst>
                                    <p:set>
                                      <p:cBhvr rctx="PPT">
                                        <p:cTn id="20" dur="indefinite"/>
                                        <p:tgtEl>
                                          <p:spTgt spid="4">
                                            <p:txEl>
                                              <p:pRg st="4" end="4"/>
                                            </p:txEl>
                                          </p:spTgt>
                                        </p:tgtEl>
                                        <p:attrNameLst>
                                          <p:attrName>style.opacity</p:attrName>
                                        </p:attrNameLst>
                                      </p:cBhvr>
                                      <p:to>
                                        <p:strVal val="0.5"/>
                                      </p:to>
                                    </p:set>
                                    <p:animEffect filter="image" prLst="opacity: 0.5">
                                      <p:cBhvr rctx="IE">
                                        <p:cTn id="21"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5308600"/>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3"/>
              <a:defRPr/>
            </a:pPr>
            <a:r>
              <a:rPr lang="en-US" sz="2400"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Transcriptome Analysis; aspects common to both assembly and differential gene expression</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Quality check</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Data alignment</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Assembly</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Differential Gene Expression</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Choosing a method, the considerations…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Final thoughts and observations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3" name="Title 1"/>
          <p:cNvSpPr txBox="1">
            <a:spLocks/>
          </p:cNvSpPr>
          <p:nvPr/>
        </p:nvSpPr>
        <p:spPr bwMode="auto">
          <a:xfrm>
            <a:off x="457200" y="1301750"/>
            <a:ext cx="82296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b="1">
                <a:solidFill>
                  <a:srgbClr val="000000"/>
                </a:solidFill>
                <a:latin typeface="Arial" charset="0"/>
                <a:cs typeface="Arial" charset="0"/>
              </a:rPr>
              <a:t>Transcriptome Analysis</a:t>
            </a:r>
          </a:p>
          <a:p>
            <a:pPr algn="ctr" eaLnBrk="1" hangingPunct="1">
              <a:lnSpc>
                <a:spcPct val="130000"/>
              </a:lnSpc>
            </a:pPr>
            <a:r>
              <a:rPr lang="en-US" sz="1600" b="1">
                <a:solidFill>
                  <a:srgbClr val="000000"/>
                </a:solidFill>
                <a:latin typeface="Arial" charset="0"/>
                <a:cs typeface="Arial" charset="0"/>
              </a:rPr>
              <a:t>Methods and Tools</a:t>
            </a:r>
          </a:p>
        </p:txBody>
      </p:sp>
      <p:sp>
        <p:nvSpPr>
          <p:cNvPr id="95234" name="TextBox 4"/>
          <p:cNvSpPr txBox="1">
            <a:spLocks noChangeArrowheads="1"/>
          </p:cNvSpPr>
          <p:nvPr/>
        </p:nvSpPr>
        <p:spPr bwMode="auto">
          <a:xfrm>
            <a:off x="457200" y="2501900"/>
            <a:ext cx="8229600"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20000"/>
              </a:lnSpc>
              <a:spcBef>
                <a:spcPts val="600"/>
              </a:spcBef>
              <a:spcAft>
                <a:spcPts val="600"/>
              </a:spcAft>
            </a:pPr>
            <a:r>
              <a:rPr lang="en-US" sz="2000" b="1">
                <a:solidFill>
                  <a:srgbClr val="000000"/>
                </a:solidFill>
                <a:latin typeface="Arial" charset="0"/>
              </a:rPr>
              <a:t>How does one pick the right tool?</a:t>
            </a:r>
          </a:p>
        </p:txBody>
      </p:sp>
      <p:sp>
        <p:nvSpPr>
          <p:cNvPr id="95235" name="TextBox 5"/>
          <p:cNvSpPr txBox="1">
            <a:spLocks noChangeArrowheads="1"/>
          </p:cNvSpPr>
          <p:nvPr/>
        </p:nvSpPr>
        <p:spPr bwMode="auto">
          <a:xfrm>
            <a:off x="-290513" y="2416175"/>
            <a:ext cx="185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solidFill>
                <a:srgbClr val="000000"/>
              </a:solidFill>
              <a:latin typeface="Arial"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4"/>
          <p:cNvSpPr>
            <a:spLocks noChangeArrowheads="1"/>
          </p:cNvSpPr>
          <p:nvPr/>
        </p:nvSpPr>
        <p:spPr bwMode="auto">
          <a:xfrm>
            <a:off x="3754438" y="6543675"/>
            <a:ext cx="53895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University of Minnesota, Research Informatics Support System (RISS) group</a:t>
            </a:r>
          </a:p>
        </p:txBody>
      </p:sp>
      <p:grpSp>
        <p:nvGrpSpPr>
          <p:cNvPr id="97282" name="Group 5"/>
          <p:cNvGrpSpPr>
            <a:grpSpLocks/>
          </p:cNvGrpSpPr>
          <p:nvPr/>
        </p:nvGrpSpPr>
        <p:grpSpPr bwMode="auto">
          <a:xfrm>
            <a:off x="0" y="1338263"/>
            <a:ext cx="9144000" cy="5251450"/>
            <a:chOff x="0" y="1338622"/>
            <a:chExt cx="9144000" cy="5251269"/>
          </a:xfrm>
        </p:grpSpPr>
        <p:pic>
          <p:nvPicPr>
            <p:cNvPr id="9728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38622"/>
              <a:ext cx="9144000" cy="5251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6745288" y="4826239"/>
              <a:ext cx="1720850" cy="3667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83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1382713"/>
            <a:ext cx="9144000" cy="500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6" name="Rectangle 4"/>
          <p:cNvSpPr>
            <a:spLocks noChangeArrowheads="1"/>
          </p:cNvSpPr>
          <p:nvPr/>
        </p:nvSpPr>
        <p:spPr bwMode="auto">
          <a:xfrm>
            <a:off x="3754438" y="6543675"/>
            <a:ext cx="53895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University of Minnesota, Research Informatics Support System (RISS) group</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93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31913"/>
            <a:ext cx="91440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0" name="Rectangle 2"/>
          <p:cNvSpPr>
            <a:spLocks noChangeArrowheads="1"/>
          </p:cNvSpPr>
          <p:nvPr/>
        </p:nvSpPr>
        <p:spPr bwMode="auto">
          <a:xfrm>
            <a:off x="3754438" y="6543675"/>
            <a:ext cx="53895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University of Minnesota, Research Informatics Support System (RISS) group</a:t>
            </a:r>
          </a:p>
        </p:txBody>
      </p:sp>
      <p:sp>
        <p:nvSpPr>
          <p:cNvPr id="4" name="Rectangle 3"/>
          <p:cNvSpPr>
            <a:spLocks noChangeArrowheads="1"/>
          </p:cNvSpPr>
          <p:nvPr/>
        </p:nvSpPr>
        <p:spPr bwMode="auto">
          <a:xfrm>
            <a:off x="3754438" y="4078288"/>
            <a:ext cx="5232400" cy="954087"/>
          </a:xfrm>
          <a:prstGeom prst="rect">
            <a:avLst/>
          </a:prstGeom>
          <a:solidFill>
            <a:srgbClr val="FFFFFF"/>
          </a:solidFill>
          <a:ln w="9525">
            <a:solidFill>
              <a:schemeClr val="tx1"/>
            </a:solidFill>
            <a:miter lim="800000"/>
            <a:headEnd/>
            <a:tailEnd/>
          </a:ln>
        </p:spPr>
        <p:txBody>
          <a:bodyPr>
            <a:spAutoFit/>
          </a:bodyPr>
          <a:lstStyle/>
          <a:p>
            <a:r>
              <a:rPr lang="en-US" sz="1400">
                <a:solidFill>
                  <a:srgbClr val="000000"/>
                </a:solidFill>
                <a:latin typeface="Arial" charset="0"/>
              </a:rPr>
              <a:t>“We don’t recommend assembling bacteria transcripts using Cufflinks at first. If you are working on a new bacteria genome, consider a computational gene finding application such as Glimmer.” – Cufflinks developer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35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12863"/>
            <a:ext cx="9144000" cy="5037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4" name="Rectangle 3"/>
          <p:cNvSpPr>
            <a:spLocks noChangeArrowheads="1"/>
          </p:cNvSpPr>
          <p:nvPr/>
        </p:nvSpPr>
        <p:spPr bwMode="auto">
          <a:xfrm>
            <a:off x="3754438" y="6543675"/>
            <a:ext cx="53895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University of Minnesota, Research Informatics Support System (RISS) group</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613" y="1279525"/>
            <a:ext cx="8232775" cy="5308600"/>
          </a:xfrm>
          <a:prstGeom prst="rect">
            <a:avLst/>
          </a:prstGeom>
          <a:noFill/>
        </p:spPr>
        <p:txBody>
          <a:bodyPr>
            <a:spAutoFit/>
          </a:bodyPr>
          <a:lstStyle/>
          <a:p>
            <a:pPr algn="ctr" fontAlgn="auto">
              <a:lnSpc>
                <a:spcPct val="120000"/>
              </a:lnSpc>
              <a:spcBef>
                <a:spcPts val="600"/>
              </a:spcBef>
              <a:spcAft>
                <a:spcPts val="600"/>
              </a:spcAft>
              <a:defRPr/>
            </a:pPr>
            <a:r>
              <a:rPr lang="en-US" sz="3600" b="1" dirty="0">
                <a:solidFill>
                  <a:prstClr val="black"/>
                </a:solidFill>
                <a:latin typeface=""/>
                <a:cs typeface=""/>
              </a:rPr>
              <a:t>Outline</a:t>
            </a:r>
            <a:endParaRPr lang="en-US" sz="3200" b="1" dirty="0">
              <a:solidFill>
                <a:prstClr val="black"/>
              </a:solidFill>
              <a:latin typeface=""/>
              <a:cs typeface=""/>
            </a:endParaRPr>
          </a:p>
          <a:p>
            <a:pPr fontAlgn="auto">
              <a:lnSpc>
                <a:spcPct val="120000"/>
              </a:lnSpc>
              <a:spcBef>
                <a:spcPts val="600"/>
              </a:spcBef>
              <a:spcAft>
                <a:spcPts val="600"/>
              </a:spcAft>
              <a:defRPr/>
            </a:pPr>
            <a:endParaRPr lang="en-US" sz="1200" i="1" dirty="0">
              <a:solidFill>
                <a:prstClr val="black"/>
              </a:solidFill>
              <a:latin typeface="Arial"/>
            </a:endParaRPr>
          </a:p>
          <a:p>
            <a:pPr marL="457200" indent="-457200" fontAlgn="auto">
              <a:lnSpc>
                <a:spcPct val="120000"/>
              </a:lnSpc>
              <a:spcBef>
                <a:spcPts val="600"/>
              </a:spcBef>
              <a:spcAft>
                <a:spcPts val="600"/>
              </a:spcAft>
              <a:buFont typeface="+mj-lt"/>
              <a:buAutoNum type="arabicPeriod" startAt="3"/>
              <a:defRPr/>
            </a:pPr>
            <a:r>
              <a:rPr lang="en-US" sz="2400"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Transcriptome Analysis; aspects common to both assembly and differential gene expression</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Quality check</a:t>
            </a:r>
          </a:p>
          <a:p>
            <a:pPr marL="1371600" lvl="2" indent="-457200" fontAlgn="auto">
              <a:lnSpc>
                <a:spcPct val="120000"/>
              </a:lnSpc>
              <a:spcBef>
                <a:spcPts val="600"/>
              </a:spcBef>
              <a:spcAft>
                <a:spcPts val="600"/>
              </a:spcAft>
              <a:buFont typeface="Wingdings" charset="2"/>
              <a:buChar char="²"/>
              <a:defRPr/>
            </a:pPr>
            <a:r>
              <a:rPr lang="en-US" sz="1400" dirty="0">
                <a:solidFill>
                  <a:srgbClr val="7F7F7F"/>
                </a:solidFill>
                <a:latin typeface="Arial"/>
              </a:rPr>
              <a:t>Data alignment</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Arial"/>
              </a:rPr>
              <a:t>Assembly</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Differential Gene Expression</a:t>
            </a:r>
          </a:p>
          <a:p>
            <a:pPr marL="914400" lvl="1" indent="-457200" fontAlgn="auto">
              <a:lnSpc>
                <a:spcPct val="120000"/>
              </a:lnSpc>
              <a:spcBef>
                <a:spcPts val="600"/>
              </a:spcBef>
              <a:spcAft>
                <a:spcPts val="600"/>
              </a:spcAft>
              <a:buFont typeface="+mj-lt"/>
              <a:buAutoNum type="alphaLcPeriod"/>
              <a:defRPr/>
            </a:pPr>
            <a:r>
              <a:rPr lang="en-US" dirty="0">
                <a:solidFill>
                  <a:srgbClr val="7F7F7F"/>
                </a:solidFill>
                <a:latin typeface=""/>
                <a:cs typeface=""/>
              </a:rPr>
              <a:t>Choosing a method, the considerations…</a:t>
            </a:r>
          </a:p>
          <a:p>
            <a:pPr marL="914400" lvl="1" indent="-457200" fontAlgn="auto">
              <a:lnSpc>
                <a:spcPct val="120000"/>
              </a:lnSpc>
              <a:spcBef>
                <a:spcPts val="600"/>
              </a:spcBef>
              <a:spcAft>
                <a:spcPts val="600"/>
              </a:spcAft>
              <a:buFont typeface="+mj-lt"/>
              <a:buAutoNum type="alphaLcPeriod"/>
              <a:defRPr/>
            </a:pPr>
            <a:r>
              <a:rPr lang="en-US" dirty="0">
                <a:solidFill>
                  <a:prstClr val="black"/>
                </a:solidFill>
                <a:latin typeface=""/>
                <a:cs typeface=""/>
              </a:rPr>
              <a:t>Final thoughts and observations</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3379788"/>
          </a:xfrm>
          <a:prstGeom prst="rect">
            <a:avLst/>
          </a:prstGeom>
          <a:noFill/>
        </p:spPr>
        <p:txBody>
          <a:bodyPr>
            <a:spAutoFit/>
          </a:bodyPr>
          <a:lstStyle/>
          <a:p>
            <a:pPr algn="ctr" fontAlgn="auto">
              <a:lnSpc>
                <a:spcPct val="120000"/>
              </a:lnSpc>
              <a:spcBef>
                <a:spcPts val="600"/>
              </a:spcBef>
              <a:spcAft>
                <a:spcPts val="600"/>
              </a:spcAft>
              <a:defRPr/>
            </a:pPr>
            <a:r>
              <a:rPr lang="en-US" sz="2800" b="1" dirty="0">
                <a:solidFill>
                  <a:srgbClr val="000000"/>
                </a:solidFill>
                <a:latin typeface=""/>
                <a:cs typeface=""/>
              </a:rPr>
              <a:t>Topics covered today</a:t>
            </a:r>
            <a:endParaRPr lang="en-US" sz="2400" b="1" dirty="0">
              <a:solidFill>
                <a:srgbClr val="000000"/>
              </a:solidFill>
              <a:latin typeface=""/>
              <a:cs typeface=""/>
            </a:endParaRPr>
          </a:p>
          <a:p>
            <a:pPr fontAlgn="auto">
              <a:lnSpc>
                <a:spcPct val="120000"/>
              </a:lnSpc>
              <a:spcBef>
                <a:spcPts val="600"/>
              </a:spcBef>
              <a:spcAft>
                <a:spcPts val="600"/>
              </a:spcAft>
              <a:defRPr/>
            </a:pPr>
            <a:endParaRPr lang="en-US" sz="1050" i="1" dirty="0">
              <a:solidFill>
                <a:srgbClr val="000000"/>
              </a:solidFill>
              <a:latin typeface="Arial"/>
            </a:endParaRPr>
          </a:p>
          <a:p>
            <a:pPr marL="450850" indent="-450850" fontAlgn="auto">
              <a:lnSpc>
                <a:spcPct val="120000"/>
              </a:lnSpc>
              <a:spcBef>
                <a:spcPts val="600"/>
              </a:spcBef>
              <a:spcAft>
                <a:spcPts val="600"/>
              </a:spcAft>
              <a:buFont typeface="+mj-lt"/>
              <a:buAutoNum type="arabicPeriod"/>
              <a:defRPr/>
            </a:pPr>
            <a:r>
              <a:rPr lang="en-US" dirty="0">
                <a:solidFill>
                  <a:srgbClr val="000000"/>
                </a:solidFill>
                <a:latin typeface="Arial"/>
              </a:rPr>
              <a:t>Getting the RNA-Seq data: from RNA -&gt; Sequence data</a:t>
            </a:r>
          </a:p>
          <a:p>
            <a:pPr marL="450850" indent="-450850" fontAlgn="auto">
              <a:lnSpc>
                <a:spcPct val="120000"/>
              </a:lnSpc>
              <a:spcBef>
                <a:spcPts val="600"/>
              </a:spcBef>
              <a:spcAft>
                <a:spcPts val="600"/>
              </a:spcAft>
              <a:buFont typeface="+mj-lt"/>
              <a:buAutoNum type="arabicPeriod"/>
              <a:defRPr/>
            </a:pPr>
            <a:r>
              <a:rPr lang="en-US" dirty="0">
                <a:solidFill>
                  <a:srgbClr val="000000"/>
                </a:solidFill>
                <a:latin typeface="Arial"/>
              </a:rPr>
              <a:t>Experimental and Practical considerations</a:t>
            </a:r>
          </a:p>
          <a:p>
            <a:pPr marL="450850" indent="-450850" fontAlgn="auto">
              <a:lnSpc>
                <a:spcPct val="120000"/>
              </a:lnSpc>
              <a:spcBef>
                <a:spcPts val="600"/>
              </a:spcBef>
              <a:spcAft>
                <a:spcPts val="600"/>
              </a:spcAft>
              <a:buFont typeface="+mj-lt"/>
              <a:buAutoNum type="arabicPeriod"/>
              <a:defRPr/>
            </a:pPr>
            <a:r>
              <a:rPr lang="en-US" dirty="0">
                <a:solidFill>
                  <a:srgbClr val="000000"/>
                </a:solidFill>
                <a:latin typeface="Arial"/>
              </a:rPr>
              <a:t>Transcriptomic analysis methods and tools</a:t>
            </a:r>
          </a:p>
          <a:p>
            <a:pPr marL="914400" lvl="1" indent="-457200" fontAlgn="auto">
              <a:lnSpc>
                <a:spcPct val="120000"/>
              </a:lnSpc>
              <a:spcBef>
                <a:spcPts val="600"/>
              </a:spcBef>
              <a:spcAft>
                <a:spcPts val="600"/>
              </a:spcAft>
              <a:buFont typeface="+mj-lt"/>
              <a:buAutoNum type="alphaLcPeriod"/>
              <a:defRPr/>
            </a:pPr>
            <a:r>
              <a:rPr lang="en-US" dirty="0">
                <a:solidFill>
                  <a:srgbClr val="000000"/>
                </a:solidFill>
                <a:latin typeface="Arial"/>
              </a:rPr>
              <a:t>Assemblies</a:t>
            </a:r>
          </a:p>
          <a:p>
            <a:pPr marL="914400" lvl="1" indent="-457200" fontAlgn="auto">
              <a:lnSpc>
                <a:spcPct val="120000"/>
              </a:lnSpc>
              <a:spcBef>
                <a:spcPts val="600"/>
              </a:spcBef>
              <a:spcAft>
                <a:spcPts val="600"/>
              </a:spcAft>
              <a:buFont typeface="+mj-lt"/>
              <a:buAutoNum type="alphaLcPeriod"/>
              <a:defRPr/>
            </a:pPr>
            <a:r>
              <a:rPr lang="en-US" dirty="0">
                <a:solidFill>
                  <a:srgbClr val="000000"/>
                </a:solidFill>
                <a:latin typeface="Arial"/>
              </a:rPr>
              <a:t>Differential Gene expression</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pic>
        <p:nvPicPr>
          <p:cNvPr id="32770" name="Picture 5"/>
          <p:cNvPicPr>
            <a:picLocks noChangeAspect="1"/>
          </p:cNvPicPr>
          <p:nvPr/>
        </p:nvPicPr>
        <p:blipFill>
          <a:blip r:embed="rId2">
            <a:extLst>
              <a:ext uri="{28A0092B-C50C-407E-A947-70E740481C1C}">
                <a14:useLocalDpi xmlns:a14="http://schemas.microsoft.com/office/drawing/2010/main" val="0"/>
              </a:ext>
            </a:extLst>
          </a:blip>
          <a:srcRect r="54787" b="59383"/>
          <a:stretch>
            <a:fillRect/>
          </a:stretch>
        </p:blipFill>
        <p:spPr bwMode="auto">
          <a:xfrm>
            <a:off x="0" y="1274763"/>
            <a:ext cx="4164013" cy="475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extBox 16"/>
          <p:cNvSpPr txBox="1">
            <a:spLocks noChangeArrowheads="1"/>
          </p:cNvSpPr>
          <p:nvPr/>
        </p:nvSpPr>
        <p:spPr bwMode="auto">
          <a:xfrm>
            <a:off x="2427288" y="1287463"/>
            <a:ext cx="42894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a:solidFill>
                  <a:srgbClr val="000000"/>
                </a:solidFill>
                <a:latin typeface="Arial" charset="0"/>
              </a:rPr>
              <a:t>From RNA -&gt; sequence data</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2022475"/>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000000"/>
              </a:solidFill>
              <a:latin typeface="Arial"/>
            </a:endParaRPr>
          </a:p>
          <a:p>
            <a:pPr marL="450850" indent="-450850" fontAlgn="auto">
              <a:lnSpc>
                <a:spcPct val="120000"/>
              </a:lnSpc>
              <a:spcBef>
                <a:spcPts val="0"/>
              </a:spcBef>
              <a:spcAft>
                <a:spcPts val="600"/>
              </a:spcAft>
              <a:buFont typeface="+mj-lt"/>
              <a:buAutoNum type="arabicPeriod"/>
              <a:defRPr/>
            </a:pPr>
            <a:r>
              <a:rPr lang="en-US" dirty="0">
                <a:solidFill>
                  <a:srgbClr val="000000"/>
                </a:solidFill>
                <a:latin typeface="Arial"/>
              </a:rPr>
              <a:t>Think carefully about what your experimental goals are before designing your experiment and choosing your bioinformatics tools</a:t>
            </a:r>
          </a:p>
          <a:p>
            <a:pPr marL="450850" indent="-450850" fontAlgn="auto">
              <a:lnSpc>
                <a:spcPct val="120000"/>
              </a:lnSpc>
              <a:spcBef>
                <a:spcPts val="0"/>
              </a:spcBef>
              <a:spcAft>
                <a:spcPts val="600"/>
              </a:spcAft>
              <a:buFont typeface="+mj-lt"/>
              <a:buAutoNum type="arabicPeriod"/>
              <a:defRPr/>
            </a:pPr>
            <a:endParaRPr lang="en-US" dirty="0">
              <a:solidFill>
                <a:srgbClr val="000000"/>
              </a:solidFill>
              <a:latin typeface="Arial"/>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4435475"/>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000000"/>
              </a:solidFill>
              <a:latin typeface="Arial"/>
            </a:endParaRPr>
          </a:p>
          <a:p>
            <a:pPr marL="450850" indent="-450850" fontAlgn="auto">
              <a:lnSpc>
                <a:spcPct val="120000"/>
              </a:lnSpc>
              <a:spcBef>
                <a:spcPts val="0"/>
              </a:spcBef>
              <a:spcAft>
                <a:spcPts val="600"/>
              </a:spcAft>
              <a:buFont typeface="+mj-lt"/>
              <a:buAutoNum type="arabicPeriod"/>
              <a:defRPr/>
            </a:pPr>
            <a:r>
              <a:rPr lang="en-US" dirty="0">
                <a:solidFill>
                  <a:prstClr val="white">
                    <a:lumMod val="50000"/>
                  </a:prstClr>
                </a:solidFill>
                <a:latin typeface="Arial"/>
              </a:rPr>
              <a:t>Think carefully about what your experimental goals are before designing your experiment and choosing your bioinformatics tools</a:t>
            </a:r>
          </a:p>
          <a:p>
            <a:pPr marL="450850" indent="-450850" fontAlgn="auto">
              <a:lnSpc>
                <a:spcPct val="120000"/>
              </a:lnSpc>
              <a:spcBef>
                <a:spcPts val="0"/>
              </a:spcBef>
              <a:spcAft>
                <a:spcPts val="600"/>
              </a:spcAft>
              <a:buFont typeface="+mj-lt"/>
              <a:buAutoNum type="arabicPeriod"/>
              <a:defRPr/>
            </a:pPr>
            <a:r>
              <a:rPr lang="en-US" dirty="0">
                <a:solidFill>
                  <a:srgbClr val="000000"/>
                </a:solidFill>
                <a:latin typeface="Arial"/>
              </a:rPr>
              <a:t>When in doubt “Google it” and ask questions. </a:t>
            </a:r>
          </a:p>
          <a:p>
            <a:pPr lvl="1" fontAlgn="auto">
              <a:lnSpc>
                <a:spcPct val="120000"/>
              </a:lnSpc>
              <a:spcBef>
                <a:spcPts val="0"/>
              </a:spcBef>
              <a:spcAft>
                <a:spcPts val="600"/>
              </a:spcAft>
              <a:defRPr/>
            </a:pPr>
            <a:r>
              <a:rPr lang="en-US" dirty="0">
                <a:solidFill>
                  <a:srgbClr val="000000"/>
                </a:solidFill>
                <a:latin typeface="Arial"/>
                <a:hlinkClick r:id="rId3"/>
              </a:rPr>
              <a:t>http://www.biostars.org/</a:t>
            </a:r>
            <a:r>
              <a:rPr lang="en-US" dirty="0">
                <a:solidFill>
                  <a:srgbClr val="000000"/>
                </a:solidFill>
                <a:latin typeface="Arial"/>
              </a:rPr>
              <a:t> - Biostar (Bioinformatics explained)</a:t>
            </a:r>
          </a:p>
          <a:p>
            <a:pPr lvl="1" fontAlgn="auto">
              <a:lnSpc>
                <a:spcPct val="120000"/>
              </a:lnSpc>
              <a:spcBef>
                <a:spcPts val="0"/>
              </a:spcBef>
              <a:spcAft>
                <a:spcPts val="600"/>
              </a:spcAft>
              <a:defRPr/>
            </a:pPr>
            <a:r>
              <a:rPr lang="en-US" dirty="0">
                <a:solidFill>
                  <a:srgbClr val="000000"/>
                </a:solidFill>
                <a:latin typeface="Arial"/>
                <a:hlinkClick r:id="rId4"/>
              </a:rPr>
              <a:t>http://seqanswers.com/</a:t>
            </a:r>
            <a:r>
              <a:rPr lang="en-US" dirty="0">
                <a:solidFill>
                  <a:srgbClr val="000000"/>
                </a:solidFill>
                <a:latin typeface="Arial"/>
              </a:rPr>
              <a:t> - SEQanswers (the next generation sequencing community)</a:t>
            </a:r>
          </a:p>
          <a:p>
            <a:pPr lvl="1" fontAlgn="auto">
              <a:lnSpc>
                <a:spcPct val="120000"/>
              </a:lnSpc>
              <a:spcBef>
                <a:spcPts val="0"/>
              </a:spcBef>
              <a:spcAft>
                <a:spcPts val="600"/>
              </a:spcAft>
              <a:defRPr/>
            </a:pPr>
            <a:r>
              <a:rPr lang="en-US" sz="1400" dirty="0">
                <a:solidFill>
                  <a:srgbClr val="000000"/>
                </a:solidFill>
                <a:latin typeface="Arial"/>
              </a:rPr>
              <a:t>These sites cover a variety of topics, and questions from people with a variety of expertise. If you know what you are looking for, it is very likely that someone has already asked the question. If not, it is good forum to ask it yourself.</a:t>
            </a:r>
          </a:p>
          <a:p>
            <a:pPr marL="450850" indent="-450850" fontAlgn="auto">
              <a:lnSpc>
                <a:spcPct val="120000"/>
              </a:lnSpc>
              <a:spcBef>
                <a:spcPts val="0"/>
              </a:spcBef>
              <a:spcAft>
                <a:spcPts val="600"/>
              </a:spcAft>
              <a:buFont typeface="+mj-lt"/>
              <a:buAutoNum type="arabicPeriod"/>
              <a:defRPr/>
            </a:pPr>
            <a:endParaRPr lang="en-US" dirty="0">
              <a:solidFill>
                <a:srgbClr val="000000"/>
              </a:solidFill>
              <a:latin typeface="Arial"/>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5508625"/>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000000"/>
              </a:solidFill>
              <a:latin typeface="Arial"/>
            </a:endParaRPr>
          </a:p>
          <a:p>
            <a:pPr marL="450850" indent="-450850" fontAlgn="auto">
              <a:lnSpc>
                <a:spcPct val="120000"/>
              </a:lnSpc>
              <a:spcBef>
                <a:spcPts val="0"/>
              </a:spcBef>
              <a:spcAft>
                <a:spcPts val="600"/>
              </a:spcAft>
              <a:buFont typeface="+mj-lt"/>
              <a:buAutoNum type="arabicPeriod"/>
              <a:defRPr/>
            </a:pPr>
            <a:r>
              <a:rPr lang="en-US" dirty="0">
                <a:solidFill>
                  <a:srgbClr val="7F7F7F"/>
                </a:solidFill>
                <a:latin typeface="Arial"/>
              </a:rPr>
              <a:t>Think carefully about what your experimental goals are before designing your experiment and choosing your bioinformatics tools</a:t>
            </a:r>
          </a:p>
          <a:p>
            <a:pPr marL="450850" indent="-450850" fontAlgn="auto">
              <a:lnSpc>
                <a:spcPct val="120000"/>
              </a:lnSpc>
              <a:spcBef>
                <a:spcPts val="0"/>
              </a:spcBef>
              <a:spcAft>
                <a:spcPts val="600"/>
              </a:spcAft>
              <a:buFont typeface="+mj-lt"/>
              <a:buAutoNum type="arabicPeriod"/>
              <a:defRPr/>
            </a:pPr>
            <a:r>
              <a:rPr lang="en-US" dirty="0">
                <a:solidFill>
                  <a:srgbClr val="7F7F7F"/>
                </a:solidFill>
                <a:latin typeface="Arial"/>
              </a:rPr>
              <a:t>When in doubt “Google it” and ask questions. </a:t>
            </a:r>
          </a:p>
          <a:p>
            <a:pPr lvl="1" fontAlgn="auto">
              <a:lnSpc>
                <a:spcPct val="120000"/>
              </a:lnSpc>
              <a:spcBef>
                <a:spcPts val="0"/>
              </a:spcBef>
              <a:spcAft>
                <a:spcPts val="600"/>
              </a:spcAft>
              <a:defRPr/>
            </a:pPr>
            <a:r>
              <a:rPr lang="en-US" dirty="0">
                <a:solidFill>
                  <a:srgbClr val="7F7F7F"/>
                </a:solidFill>
                <a:latin typeface="Arial"/>
              </a:rPr>
              <a:t>http://www.biostars.org/ - Biostar (Bioinformatics explained)</a:t>
            </a:r>
          </a:p>
          <a:p>
            <a:pPr lvl="1" fontAlgn="auto">
              <a:lnSpc>
                <a:spcPct val="120000"/>
              </a:lnSpc>
              <a:spcBef>
                <a:spcPts val="0"/>
              </a:spcBef>
              <a:spcAft>
                <a:spcPts val="600"/>
              </a:spcAft>
              <a:defRPr/>
            </a:pPr>
            <a:r>
              <a:rPr lang="en-US" dirty="0">
                <a:solidFill>
                  <a:srgbClr val="7F7F7F"/>
                </a:solidFill>
                <a:latin typeface="Arial"/>
              </a:rPr>
              <a:t>http://seqanswers.com/ - SEQanswers (the next generation sequencing community)</a:t>
            </a:r>
          </a:p>
          <a:p>
            <a:pPr lvl="1" fontAlgn="auto">
              <a:lnSpc>
                <a:spcPct val="120000"/>
              </a:lnSpc>
              <a:spcBef>
                <a:spcPts val="0"/>
              </a:spcBef>
              <a:spcAft>
                <a:spcPts val="600"/>
              </a:spcAft>
              <a:defRPr/>
            </a:pPr>
            <a:r>
              <a:rPr lang="en-US" sz="1400" dirty="0">
                <a:solidFill>
                  <a:srgbClr val="7F7F7F"/>
                </a:solidFill>
                <a:latin typeface="Arial"/>
              </a:rPr>
              <a:t>These sites cover a variety of topics, and questions from people with a variety of expertise. If you know what you are looking for, it is very likely that someone has already asked the question. If not, it is good forum to ask it yourself.</a:t>
            </a:r>
          </a:p>
          <a:p>
            <a:pPr marL="342900" indent="-342900" fontAlgn="auto">
              <a:lnSpc>
                <a:spcPct val="120000"/>
              </a:lnSpc>
              <a:spcBef>
                <a:spcPts val="0"/>
              </a:spcBef>
              <a:spcAft>
                <a:spcPts val="600"/>
              </a:spcAft>
              <a:buFont typeface="+mj-lt"/>
              <a:buAutoNum type="arabicPeriod"/>
              <a:defRPr/>
            </a:pPr>
            <a:r>
              <a:rPr lang="en-US" dirty="0">
                <a:solidFill>
                  <a:srgbClr val="000000"/>
                </a:solidFill>
                <a:latin typeface="Arial"/>
              </a:rPr>
              <a:t>Another good resource if you are not ready to use the command line routinely is </a:t>
            </a:r>
            <a:r>
              <a:rPr lang="en-US" dirty="0">
                <a:solidFill>
                  <a:srgbClr val="000000"/>
                </a:solidFill>
                <a:latin typeface="Arial"/>
                <a:hlinkClick r:id="rId2"/>
              </a:rPr>
              <a:t>Galaxy</a:t>
            </a:r>
            <a:r>
              <a:rPr lang="en-US" dirty="0">
                <a:solidFill>
                  <a:srgbClr val="000000"/>
                </a:solidFill>
                <a:latin typeface="Arial"/>
              </a:rPr>
              <a:t>. It is a web-based bioinformatics portal that can be locally installed, if you have the necessary computational infrastructure.</a:t>
            </a:r>
          </a:p>
          <a:p>
            <a:pPr marL="450850" indent="-450850" fontAlgn="auto">
              <a:lnSpc>
                <a:spcPct val="120000"/>
              </a:lnSpc>
              <a:spcBef>
                <a:spcPts val="0"/>
              </a:spcBef>
              <a:spcAft>
                <a:spcPts val="600"/>
              </a:spcAft>
              <a:buFont typeface="+mj-lt"/>
              <a:buAutoNum type="arabicPeriod"/>
              <a:defRPr/>
            </a:pPr>
            <a:endParaRPr lang="en-US" dirty="0">
              <a:solidFill>
                <a:srgbClr val="000000"/>
              </a:solidFill>
              <a:latin typeface="Arial"/>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2609850"/>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 </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000000"/>
              </a:solidFill>
              <a:latin typeface="Arial"/>
            </a:endParaRPr>
          </a:p>
          <a:p>
            <a:pPr marL="450850" indent="-450850" fontAlgn="auto">
              <a:lnSpc>
                <a:spcPct val="120000"/>
              </a:lnSpc>
              <a:spcBef>
                <a:spcPts val="0"/>
              </a:spcBef>
              <a:spcAft>
                <a:spcPts val="600"/>
              </a:spcAft>
              <a:buFont typeface="+mj-lt"/>
              <a:buAutoNum type="arabicPeriod" startAt="4"/>
              <a:defRPr/>
            </a:pPr>
            <a:r>
              <a:rPr lang="en-US" dirty="0">
                <a:solidFill>
                  <a:srgbClr val="000000"/>
                </a:solidFill>
                <a:latin typeface="Arial"/>
              </a:rPr>
              <a:t>Today we covered how to deal with Illumina data, but not other types of sequence data. Usually you are going to encounter short-read Illumina data for these types of analyses, but it is not uncommon for people to use 454 data as well. Hybrid assemblies can be done, but are challenging and no straightforward method exists.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5613" y="1279525"/>
            <a:ext cx="8232775" cy="3684588"/>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 </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000000"/>
              </a:solidFill>
              <a:latin typeface="Arial"/>
            </a:endParaRPr>
          </a:p>
          <a:p>
            <a:pPr marL="450850" indent="-450850" fontAlgn="auto">
              <a:lnSpc>
                <a:spcPct val="120000"/>
              </a:lnSpc>
              <a:spcBef>
                <a:spcPts val="0"/>
              </a:spcBef>
              <a:spcAft>
                <a:spcPts val="600"/>
              </a:spcAft>
              <a:buFont typeface="+mj-lt"/>
              <a:buAutoNum type="arabicPeriod" startAt="4"/>
              <a:defRPr/>
            </a:pPr>
            <a:r>
              <a:rPr lang="en-US" dirty="0">
                <a:solidFill>
                  <a:srgbClr val="7F7F7F"/>
                </a:solidFill>
                <a:latin typeface="Arial"/>
              </a:rPr>
              <a:t>Today we covered how to deal with Illumina data, but not other types of sequence data. Usually you are going to encounter short-read Illumina data for these types of analyses, but it is not uncommon for people to use 454 data as well. Hybrid assemblies can be done, but are challenging and no straightforward method exists.</a:t>
            </a:r>
          </a:p>
          <a:p>
            <a:pPr marL="450850" indent="-450850" fontAlgn="auto">
              <a:lnSpc>
                <a:spcPct val="120000"/>
              </a:lnSpc>
              <a:spcBef>
                <a:spcPts val="0"/>
              </a:spcBef>
              <a:spcAft>
                <a:spcPts val="600"/>
              </a:spcAft>
              <a:buFont typeface="+mj-lt"/>
              <a:buAutoNum type="arabicPeriod" startAt="4"/>
              <a:defRPr/>
            </a:pPr>
            <a:r>
              <a:rPr lang="en-US" dirty="0">
                <a:solidFill>
                  <a:srgbClr val="000000"/>
                </a:solidFill>
                <a:latin typeface="Arial"/>
              </a:rPr>
              <a:t>For evaluating </a:t>
            </a:r>
            <a:r>
              <a:rPr lang="en-US" i="1" dirty="0">
                <a:solidFill>
                  <a:srgbClr val="000000"/>
                </a:solidFill>
                <a:latin typeface="Arial"/>
              </a:rPr>
              <a:t>de novo</a:t>
            </a:r>
            <a:r>
              <a:rPr lang="en-US" dirty="0">
                <a:solidFill>
                  <a:srgbClr val="000000"/>
                </a:solidFill>
                <a:latin typeface="Arial"/>
              </a:rPr>
              <a:t> transcriptome assemblies, you can compare the new genes to closely related species or evolutionarily conserved genes and check for representation (CEGMA, BUSCO).</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13" y="1279525"/>
            <a:ext cx="8232775" cy="4757738"/>
          </a:xfrm>
          <a:prstGeom prst="rect">
            <a:avLst/>
          </a:prstGeom>
          <a:noFill/>
        </p:spPr>
        <p:txBody>
          <a:bodyPr>
            <a:spAutoFit/>
          </a:bodyPr>
          <a:lstStyle/>
          <a:p>
            <a:pPr algn="ctr" fontAlgn="auto">
              <a:lnSpc>
                <a:spcPct val="120000"/>
              </a:lnSpc>
              <a:spcBef>
                <a:spcPts val="0"/>
              </a:spcBef>
              <a:spcAft>
                <a:spcPts val="600"/>
              </a:spcAft>
              <a:defRPr/>
            </a:pPr>
            <a:r>
              <a:rPr lang="en-US" sz="2800" b="1" dirty="0">
                <a:solidFill>
                  <a:srgbClr val="000000"/>
                </a:solidFill>
                <a:latin typeface=""/>
                <a:cs typeface=""/>
              </a:rPr>
              <a:t>Final thoughts and stray observations </a:t>
            </a:r>
            <a:endParaRPr lang="en-US" sz="2400" b="1" dirty="0">
              <a:solidFill>
                <a:srgbClr val="000000"/>
              </a:solidFill>
              <a:latin typeface=""/>
              <a:cs typeface=""/>
            </a:endParaRPr>
          </a:p>
          <a:p>
            <a:pPr fontAlgn="auto">
              <a:lnSpc>
                <a:spcPct val="120000"/>
              </a:lnSpc>
              <a:spcBef>
                <a:spcPts val="0"/>
              </a:spcBef>
              <a:spcAft>
                <a:spcPts val="600"/>
              </a:spcAft>
              <a:defRPr/>
            </a:pPr>
            <a:endParaRPr lang="en-US" sz="1050" i="1" dirty="0">
              <a:solidFill>
                <a:srgbClr val="7F7F7F"/>
              </a:solidFill>
              <a:latin typeface="Arial"/>
            </a:endParaRPr>
          </a:p>
          <a:p>
            <a:pPr marL="450850" indent="-450850" fontAlgn="auto">
              <a:lnSpc>
                <a:spcPct val="120000"/>
              </a:lnSpc>
              <a:spcBef>
                <a:spcPts val="0"/>
              </a:spcBef>
              <a:spcAft>
                <a:spcPts val="600"/>
              </a:spcAft>
              <a:buFont typeface="+mj-lt"/>
              <a:buAutoNum type="arabicPeriod" startAt="4"/>
              <a:defRPr/>
            </a:pPr>
            <a:r>
              <a:rPr lang="en-US" dirty="0">
                <a:solidFill>
                  <a:srgbClr val="7F7F7F"/>
                </a:solidFill>
                <a:latin typeface="Arial"/>
              </a:rPr>
              <a:t>Today we covered how to deal with Illumina data, but not other types of sequence data. Usually you are going to encounter short-read Illumina data for these types of analyses, but it is not uncommon for people to use 454 data as well. Hybrid assemblies can be done, but are challenging and no straightforward method exists.</a:t>
            </a:r>
          </a:p>
          <a:p>
            <a:pPr marL="450850" indent="-450850" fontAlgn="auto">
              <a:lnSpc>
                <a:spcPct val="120000"/>
              </a:lnSpc>
              <a:spcBef>
                <a:spcPts val="0"/>
              </a:spcBef>
              <a:spcAft>
                <a:spcPts val="600"/>
              </a:spcAft>
              <a:buFont typeface="+mj-lt"/>
              <a:buAutoNum type="arabicPeriod" startAt="4"/>
              <a:defRPr/>
            </a:pPr>
            <a:r>
              <a:rPr lang="en-US" dirty="0">
                <a:solidFill>
                  <a:srgbClr val="7F7F7F"/>
                </a:solidFill>
                <a:latin typeface="Arial"/>
              </a:rPr>
              <a:t>For evaluating </a:t>
            </a:r>
            <a:r>
              <a:rPr lang="en-US" i="1" dirty="0">
                <a:solidFill>
                  <a:srgbClr val="7F7F7F"/>
                </a:solidFill>
                <a:latin typeface="Arial"/>
              </a:rPr>
              <a:t>de novo </a:t>
            </a:r>
            <a:r>
              <a:rPr lang="en-US" dirty="0">
                <a:solidFill>
                  <a:srgbClr val="7F7F7F"/>
                </a:solidFill>
                <a:latin typeface="Arial"/>
              </a:rPr>
              <a:t>transcriptome assemblies, you can compare the new genes to closely related species or evolutionarily conserved genes and check for representation (CEGMA, BUSCO).</a:t>
            </a:r>
          </a:p>
          <a:p>
            <a:pPr marL="450850" indent="-450850" fontAlgn="auto">
              <a:lnSpc>
                <a:spcPct val="120000"/>
              </a:lnSpc>
              <a:spcBef>
                <a:spcPts val="0"/>
              </a:spcBef>
              <a:spcAft>
                <a:spcPts val="600"/>
              </a:spcAft>
              <a:buFont typeface="+mj-lt"/>
              <a:buAutoNum type="arabicPeriod" startAt="4"/>
              <a:defRPr/>
            </a:pPr>
            <a:r>
              <a:rPr lang="en-US" dirty="0">
                <a:solidFill>
                  <a:srgbClr val="000000"/>
                </a:solidFill>
                <a:latin typeface="Arial"/>
              </a:rPr>
              <a:t>R is an excellent language to learn, if you are interested in performing in-depth statistical analyses for differential gene expression analysis. (Not within the scope of this lecture/lab section.)</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063748"/>
            <a:ext cx="8229600" cy="1143000"/>
          </a:xfrm>
        </p:spPr>
        <p:txBody>
          <a:bodyPr/>
          <a:lstStyle/>
          <a:p>
            <a:pPr algn="ctr" eaLnBrk="1" hangingPunct="1">
              <a:defRPr/>
            </a:pPr>
            <a:r>
              <a:rPr lang="en-US" sz="2400" dirty="0">
                <a:solidFill>
                  <a:srgbClr val="000000"/>
                </a:solidFill>
                <a:latin typeface="Arial"/>
                <a:cs typeface="Arial"/>
              </a:rPr>
              <a:t>Documentation and Support</a:t>
            </a:r>
          </a:p>
        </p:txBody>
      </p:sp>
      <p:sp>
        <p:nvSpPr>
          <p:cNvPr id="5" name="TextBox 4"/>
          <p:cNvSpPr txBox="1"/>
          <p:nvPr/>
        </p:nvSpPr>
        <p:spPr>
          <a:xfrm>
            <a:off x="457200" y="2003548"/>
            <a:ext cx="8229600" cy="1498600"/>
          </a:xfrm>
          <a:prstGeom prst="rect">
            <a:avLst/>
          </a:prstGeom>
          <a:noFill/>
        </p:spPr>
        <p:txBody>
          <a:bodyPr>
            <a:spAutoFit/>
          </a:bodyPr>
          <a:lstStyle/>
          <a:p>
            <a:pPr>
              <a:lnSpc>
                <a:spcPct val="140000"/>
              </a:lnSpc>
              <a:defRPr/>
            </a:pPr>
            <a:r>
              <a:rPr lang="en-US" dirty="0">
                <a:solidFill>
                  <a:srgbClr val="000000"/>
                </a:solidFill>
                <a:latin typeface="Arial"/>
                <a:cs typeface="Arial"/>
              </a:rPr>
              <a:t>Online resources for RNA-Seq analysis questions – </a:t>
            </a:r>
          </a:p>
          <a:p>
            <a:pPr marL="514350" indent="-398463">
              <a:lnSpc>
                <a:spcPct val="140000"/>
              </a:lnSpc>
              <a:buFont typeface="Wingdings" charset="2"/>
              <a:buChar char="²"/>
              <a:defRPr/>
            </a:pPr>
            <a:r>
              <a:rPr lang="en-US" sz="1600" dirty="0">
                <a:solidFill>
                  <a:srgbClr val="000000"/>
                </a:solidFill>
                <a:latin typeface="Arial"/>
                <a:cs typeface="Arial"/>
                <a:hlinkClick r:id="rId3"/>
              </a:rPr>
              <a:t>http://www.biostars.org/</a:t>
            </a:r>
            <a:r>
              <a:rPr lang="en-US" sz="1600" dirty="0">
                <a:solidFill>
                  <a:srgbClr val="000000"/>
                </a:solidFill>
                <a:latin typeface="Arial"/>
                <a:cs typeface="Arial"/>
              </a:rPr>
              <a:t> - </a:t>
            </a:r>
            <a:r>
              <a:rPr lang="en-US" sz="1600" dirty="0" err="1">
                <a:solidFill>
                  <a:srgbClr val="000000"/>
                </a:solidFill>
                <a:latin typeface="Arial"/>
                <a:cs typeface="Arial"/>
              </a:rPr>
              <a:t>Biostar</a:t>
            </a:r>
            <a:r>
              <a:rPr lang="en-US" sz="1600" dirty="0">
                <a:solidFill>
                  <a:srgbClr val="000000"/>
                </a:solidFill>
                <a:latin typeface="Arial"/>
                <a:cs typeface="Arial"/>
              </a:rPr>
              <a:t> (Bioinformatics explained)</a:t>
            </a:r>
          </a:p>
          <a:p>
            <a:pPr marL="514350" indent="-398463">
              <a:lnSpc>
                <a:spcPct val="140000"/>
              </a:lnSpc>
              <a:buFont typeface="Wingdings" charset="2"/>
              <a:buChar char="²"/>
              <a:defRPr/>
            </a:pPr>
            <a:r>
              <a:rPr lang="en-US" sz="1600" dirty="0">
                <a:solidFill>
                  <a:srgbClr val="000000"/>
                </a:solidFill>
                <a:latin typeface="Arial"/>
                <a:cs typeface="Arial"/>
                <a:hlinkClick r:id="rId4"/>
              </a:rPr>
              <a:t>http://seqanswers.com/</a:t>
            </a:r>
            <a:r>
              <a:rPr lang="en-US" sz="1600" dirty="0">
                <a:solidFill>
                  <a:srgbClr val="000000"/>
                </a:solidFill>
                <a:latin typeface="Arial"/>
                <a:cs typeface="Arial"/>
              </a:rPr>
              <a:t> - </a:t>
            </a:r>
            <a:r>
              <a:rPr lang="en-US" sz="1600" dirty="0" err="1">
                <a:solidFill>
                  <a:srgbClr val="000000"/>
                </a:solidFill>
                <a:latin typeface="Arial"/>
                <a:cs typeface="Arial"/>
              </a:rPr>
              <a:t>SEQanswers</a:t>
            </a:r>
            <a:r>
              <a:rPr lang="en-US" sz="1600" dirty="0">
                <a:solidFill>
                  <a:srgbClr val="000000"/>
                </a:solidFill>
                <a:latin typeface="Arial"/>
                <a:cs typeface="Arial"/>
              </a:rPr>
              <a:t> (the next generation sequencing community)</a:t>
            </a:r>
          </a:p>
          <a:p>
            <a:pPr marL="514350" indent="-398463">
              <a:lnSpc>
                <a:spcPct val="140000"/>
              </a:lnSpc>
              <a:buFont typeface="Wingdings" charset="2"/>
              <a:buChar char="²"/>
              <a:defRPr/>
            </a:pPr>
            <a:r>
              <a:rPr lang="en-US" sz="1600" dirty="0">
                <a:solidFill>
                  <a:srgbClr val="000000"/>
                </a:solidFill>
                <a:latin typeface="Arial"/>
                <a:cs typeface="Arial"/>
              </a:rPr>
              <a:t>Most tools have a dedicated lists  </a:t>
            </a:r>
          </a:p>
        </p:txBody>
      </p:sp>
      <p:sp>
        <p:nvSpPr>
          <p:cNvPr id="110595" name="TextBox 5"/>
          <p:cNvSpPr txBox="1">
            <a:spLocks noChangeArrowheads="1"/>
          </p:cNvSpPr>
          <p:nvPr/>
        </p:nvSpPr>
        <p:spPr bwMode="auto">
          <a:xfrm>
            <a:off x="457200" y="5264469"/>
            <a:ext cx="8229600" cy="1497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40000"/>
              </a:lnSpc>
            </a:pPr>
            <a:r>
              <a:rPr lang="en-US" sz="1800" dirty="0">
                <a:solidFill>
                  <a:srgbClr val="000000"/>
                </a:solidFill>
                <a:latin typeface="Arial" charset="0"/>
              </a:rPr>
              <a:t>Contact us at:</a:t>
            </a:r>
          </a:p>
          <a:p>
            <a:pPr algn="ctr" eaLnBrk="1" hangingPunct="1">
              <a:lnSpc>
                <a:spcPct val="140000"/>
              </a:lnSpc>
            </a:pPr>
            <a:r>
              <a:rPr lang="en-US" sz="1600" dirty="0">
                <a:solidFill>
                  <a:srgbClr val="000000"/>
                </a:solidFill>
                <a:latin typeface="Arial" charset="0"/>
                <a:hlinkClick r:id="rId5"/>
              </a:rPr>
              <a:t>hpcbiohelp@illinois.edu</a:t>
            </a:r>
            <a:endParaRPr lang="en-US" sz="1600" dirty="0">
              <a:solidFill>
                <a:srgbClr val="000000"/>
              </a:solidFill>
              <a:latin typeface="Arial" charset="0"/>
            </a:endParaRPr>
          </a:p>
          <a:p>
            <a:pPr algn="ctr" eaLnBrk="1" hangingPunct="1">
              <a:lnSpc>
                <a:spcPct val="140000"/>
              </a:lnSpc>
            </a:pPr>
            <a:r>
              <a:rPr lang="en-US" sz="1600" dirty="0">
                <a:solidFill>
                  <a:srgbClr val="000000"/>
                </a:solidFill>
                <a:latin typeface="Arial" charset="0"/>
                <a:hlinkClick r:id="rId6"/>
              </a:rPr>
              <a:t>hpcbiotraining@igb.illinois.edu</a:t>
            </a:r>
            <a:r>
              <a:rPr lang="en-US" sz="1600" dirty="0">
                <a:solidFill>
                  <a:srgbClr val="000000"/>
                </a:solidFill>
                <a:latin typeface="Arial" charset="0"/>
              </a:rPr>
              <a:t> </a:t>
            </a:r>
          </a:p>
          <a:p>
            <a:pPr algn="ctr" eaLnBrk="1" hangingPunct="1">
              <a:lnSpc>
                <a:spcPct val="140000"/>
              </a:lnSpc>
            </a:pPr>
            <a:r>
              <a:rPr lang="en-US" sz="1600" dirty="0">
                <a:solidFill>
                  <a:srgbClr val="000000"/>
                </a:solidFill>
                <a:latin typeface="Arial" charset="0"/>
                <a:hlinkClick r:id="rId7"/>
              </a:rPr>
              <a:t>rkhetani@illinois.edu</a:t>
            </a:r>
            <a:endParaRPr lang="en-US" sz="1600" dirty="0">
              <a:solidFill>
                <a:srgbClr val="000000"/>
              </a:solidFill>
              <a:latin typeface="Arial"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4300" y="2870200"/>
            <a:ext cx="6375400" cy="3505200"/>
          </a:xfrm>
        </p:spPr>
        <p:txBody>
          <a:bodyPr rtlCol="0">
            <a:normAutofit lnSpcReduction="10000"/>
          </a:bodyPr>
          <a:lstStyle/>
          <a:p>
            <a:pPr marL="0" indent="0" algn="ctr" eaLnBrk="1" fontAlgn="auto" hangingPunct="1">
              <a:spcAft>
                <a:spcPts val="0"/>
              </a:spcAft>
              <a:buFont typeface="Arial"/>
              <a:buNone/>
              <a:defRPr/>
            </a:pPr>
            <a:r>
              <a:rPr lang="en-US" sz="2000" b="1" dirty="0">
                <a:solidFill>
                  <a:schemeClr val="tx1"/>
                </a:solidFill>
                <a:latin typeface="+mj-lt"/>
                <a:ea typeface="+mn-ea"/>
              </a:rPr>
              <a:t>Thank you for your attention!</a:t>
            </a: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endParaRPr lang="en-US" sz="1600" dirty="0">
              <a:solidFill>
                <a:schemeClr val="tx1"/>
              </a:solidFill>
              <a:latin typeface="+mj-lt"/>
              <a:ea typeface="+mn-ea"/>
            </a:endParaRPr>
          </a:p>
          <a:p>
            <a:pPr marL="0" indent="0" eaLnBrk="1" fontAlgn="auto" hangingPunct="1">
              <a:spcAft>
                <a:spcPts val="0"/>
              </a:spcAft>
              <a:buFont typeface="Arial"/>
              <a:buNone/>
              <a:defRPr/>
            </a:pPr>
            <a:r>
              <a:rPr lang="en-US" sz="1600" dirty="0">
                <a:solidFill>
                  <a:schemeClr val="tx1"/>
                </a:solidFill>
                <a:latin typeface="+mj-lt"/>
                <a:ea typeface="+mn-ea"/>
              </a:rPr>
              <a:t>For this presentation, figures and slides came from publications, web pages and presentations, and I am grateful for all the help.</a:t>
            </a:r>
          </a:p>
          <a:p>
            <a:pPr marL="0" indent="0" eaLnBrk="1" fontAlgn="auto" hangingPunct="1">
              <a:spcAft>
                <a:spcPts val="0"/>
              </a:spcAft>
              <a:buFont typeface="Arial"/>
              <a:buNone/>
              <a:defRPr/>
            </a:pPr>
            <a:endParaRPr lang="en-US" sz="2000" b="1" dirty="0">
              <a:solidFill>
                <a:schemeClr val="tx1"/>
              </a:solidFill>
              <a:latin typeface="+mj-lt"/>
              <a:ea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4706938" y="6543675"/>
            <a:ext cx="44370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200">
                <a:solidFill>
                  <a:srgbClr val="000000"/>
                </a:solidFill>
                <a:latin typeface="Arial" charset="0"/>
              </a:rPr>
              <a:t>Martin J.A. and Wang Z., Nat. Rev. Genet. (2011) 12:671–682</a:t>
            </a:r>
          </a:p>
        </p:txBody>
      </p:sp>
      <p:pic>
        <p:nvPicPr>
          <p:cNvPr id="33794" name="Picture 5"/>
          <p:cNvPicPr>
            <a:picLocks noChangeAspect="1"/>
          </p:cNvPicPr>
          <p:nvPr/>
        </p:nvPicPr>
        <p:blipFill>
          <a:blip r:embed="rId2">
            <a:extLst>
              <a:ext uri="{28A0092B-C50C-407E-A947-70E740481C1C}">
                <a14:useLocalDpi xmlns:a14="http://schemas.microsoft.com/office/drawing/2010/main" val="0"/>
              </a:ext>
            </a:extLst>
          </a:blip>
          <a:srcRect r="54787" b="59383"/>
          <a:stretch>
            <a:fillRect/>
          </a:stretch>
        </p:blipFill>
        <p:spPr bwMode="auto">
          <a:xfrm>
            <a:off x="0" y="1274763"/>
            <a:ext cx="4164013" cy="475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3795" name="Group 2"/>
          <p:cNvGrpSpPr>
            <a:grpSpLocks/>
          </p:cNvGrpSpPr>
          <p:nvPr/>
        </p:nvGrpSpPr>
        <p:grpSpPr bwMode="auto">
          <a:xfrm>
            <a:off x="4968875" y="1698625"/>
            <a:ext cx="4175125" cy="3727450"/>
            <a:chOff x="4968518" y="1698106"/>
            <a:chExt cx="4175482" cy="3727854"/>
          </a:xfrm>
        </p:grpSpPr>
        <p:pic>
          <p:nvPicPr>
            <p:cNvPr id="33798" name="Picture 8"/>
            <p:cNvPicPr>
              <a:picLocks noChangeAspect="1"/>
            </p:cNvPicPr>
            <p:nvPr/>
          </p:nvPicPr>
          <p:blipFill>
            <a:blip r:embed="rId2">
              <a:extLst>
                <a:ext uri="{28A0092B-C50C-407E-A947-70E740481C1C}">
                  <a14:useLocalDpi xmlns:a14="http://schemas.microsoft.com/office/drawing/2010/main" val="0"/>
                </a:ext>
              </a:extLst>
            </a:blip>
            <a:srcRect t="40247" r="54787" b="29506"/>
            <a:stretch>
              <a:fillRect/>
            </a:stretch>
          </p:blipFill>
          <p:spPr bwMode="auto">
            <a:xfrm>
              <a:off x="4968518" y="1876535"/>
              <a:ext cx="4175482" cy="354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7110239" y="1698106"/>
              <a:ext cx="220681" cy="717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grpSp>
      <p:cxnSp>
        <p:nvCxnSpPr>
          <p:cNvPr id="15" name="Elbow Connector 14"/>
          <p:cNvCxnSpPr>
            <a:stCxn id="33794" idx="2"/>
          </p:cNvCxnSpPr>
          <p:nvPr/>
        </p:nvCxnSpPr>
        <p:spPr>
          <a:xfrm rot="5400000" flipH="1" flipV="1">
            <a:off x="2085975" y="2868613"/>
            <a:ext cx="3155950" cy="3162300"/>
          </a:xfrm>
          <a:prstGeom prst="bentConnector4">
            <a:avLst>
              <a:gd name="adj1" fmla="val -7242"/>
              <a:gd name="adj2" fmla="val 82912"/>
            </a:avLst>
          </a:prstGeom>
          <a:ln>
            <a:solidFill>
              <a:schemeClr val="tx1">
                <a:lumMod val="85000"/>
                <a:lumOff val="1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797" name="TextBox 32"/>
          <p:cNvSpPr txBox="1">
            <a:spLocks noChangeArrowheads="1"/>
          </p:cNvSpPr>
          <p:nvPr/>
        </p:nvSpPr>
        <p:spPr bwMode="auto">
          <a:xfrm>
            <a:off x="2427288" y="1287463"/>
            <a:ext cx="42894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a:solidFill>
                  <a:srgbClr val="000000"/>
                </a:solidFill>
                <a:latin typeface="Arial" charset="0"/>
              </a:rPr>
              <a:t>From RNA -&gt; sequence data</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1-s2.0-B9780123851185000050-f05-01-9780123851185.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2982" y="1724025"/>
            <a:ext cx="4618037" cy="4841875"/>
          </a:xfrm>
          <a:prstGeom prst="rect">
            <a:avLst/>
          </a:prstGeom>
          <a:noFill/>
          <a:ln w="9525">
            <a:solidFill>
              <a:srgbClr val="262626"/>
            </a:solidFill>
            <a:miter lim="800000"/>
            <a:headEnd/>
            <a:tailEnd/>
          </a:ln>
          <a:extLst>
            <a:ext uri="{909E8E84-426E-40dd-AFC4-6F175D3DCCD1}">
              <a14:hiddenFill xmlns:a14="http://schemas.microsoft.com/office/drawing/2010/main" xmlns="">
                <a:solidFill>
                  <a:srgbClr val="FFFFFF"/>
                </a:solidFill>
              </a14:hiddenFill>
            </a:ext>
          </a:extLst>
        </p:spPr>
      </p:pic>
      <p:sp>
        <p:nvSpPr>
          <p:cNvPr id="34818" name="Rectangle 4"/>
          <p:cNvSpPr>
            <a:spLocks noChangeArrowheads="1"/>
          </p:cNvSpPr>
          <p:nvPr/>
        </p:nvSpPr>
        <p:spPr bwMode="auto">
          <a:xfrm>
            <a:off x="2354263" y="6540500"/>
            <a:ext cx="44354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200" dirty="0" err="1">
                <a:solidFill>
                  <a:srgbClr val="000000"/>
                </a:solidFill>
                <a:latin typeface="Arial" charset="0"/>
              </a:rPr>
              <a:t>Borodina</a:t>
            </a:r>
            <a:r>
              <a:rPr lang="en-US" sz="1200" dirty="0">
                <a:solidFill>
                  <a:srgbClr val="000000"/>
                </a:solidFill>
                <a:latin typeface="Arial" charset="0"/>
              </a:rPr>
              <a:t> T., Methods in Enzymology (2011) 500:79–98</a:t>
            </a:r>
          </a:p>
        </p:txBody>
      </p:sp>
      <p:sp>
        <p:nvSpPr>
          <p:cNvPr id="34819" name="Rectangle 2"/>
          <p:cNvSpPr>
            <a:spLocks noChangeArrowheads="1"/>
          </p:cNvSpPr>
          <p:nvPr/>
        </p:nvSpPr>
        <p:spPr bwMode="auto">
          <a:xfrm>
            <a:off x="5440363" y="4795838"/>
            <a:ext cx="1206500" cy="2159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800">
                <a:latin typeface="Times New Roman" charset="0"/>
                <a:cs typeface="Times New Roman" charset="0"/>
              </a:rPr>
              <a:t>Uracil DNA Glycosylase</a:t>
            </a:r>
          </a:p>
        </p:txBody>
      </p:sp>
      <p:sp>
        <p:nvSpPr>
          <p:cNvPr id="34820" name="TextBox 7"/>
          <p:cNvSpPr txBox="1">
            <a:spLocks noChangeArrowheads="1"/>
          </p:cNvSpPr>
          <p:nvPr/>
        </p:nvSpPr>
        <p:spPr bwMode="auto">
          <a:xfrm>
            <a:off x="2427288" y="1287463"/>
            <a:ext cx="42894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b="1">
                <a:solidFill>
                  <a:srgbClr val="000000"/>
                </a:solidFill>
                <a:latin typeface="Arial" charset="0"/>
              </a:rPr>
              <a:t>From RNA -&gt; sequence data</a:t>
            </a:r>
          </a:p>
        </p:txBody>
      </p:sp>
    </p:spTree>
  </p:cSld>
  <p:clrMapOvr>
    <a:masterClrMapping/>
  </p:clrMapOvr>
  <p:transition/>
</p:sld>
</file>

<file path=ppt/theme/theme1.xml><?xml version="1.0" encoding="utf-8"?>
<a:theme xmlns:a="http://schemas.openxmlformats.org/drawingml/2006/main" name="1_HPCB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HPCB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HPCBio.pot</Template>
  <TotalTime>242</TotalTime>
  <Words>4982</Words>
  <Application>Microsoft Macintosh PowerPoint</Application>
  <PresentationFormat>On-screen Show (4:3)</PresentationFormat>
  <Paragraphs>660</Paragraphs>
  <Slides>77</Slides>
  <Notes>22</Notes>
  <HiddenSlides>13</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89" baseType="lpstr">
      <vt:lpstr>ＭＳ Ｐゴシック</vt:lpstr>
      <vt:lpstr>Arial</vt:lpstr>
      <vt:lpstr>Arial Narrow</vt:lpstr>
      <vt:lpstr>Calibri</vt:lpstr>
      <vt:lpstr>Courier</vt:lpstr>
      <vt:lpstr>Courier New</vt:lpstr>
      <vt:lpstr>Lucida Grande</vt:lpstr>
      <vt:lpstr>Times New Roman</vt:lpstr>
      <vt:lpstr>Wingdings</vt:lpstr>
      <vt:lpstr>1_HPCBio</vt:lpstr>
      <vt:lpstr>2_HPCBio</vt:lpstr>
      <vt:lpstr>Photo Editor Photo</vt:lpstr>
      <vt:lpstr>RNA-Seq and transcriptome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Illumina Sequencing Technology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Documentation and Support</vt:lpstr>
      <vt:lpstr>PowerPoint Presentation</vt:lpstr>
    </vt:vector>
  </TitlesOfParts>
  <Company>IGB</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Mirhee Lee</dc:creator>
  <cp:lastModifiedBy>Sabriya Syed</cp:lastModifiedBy>
  <cp:revision>97</cp:revision>
  <dcterms:created xsi:type="dcterms:W3CDTF">2013-06-04T16:07:03Z</dcterms:created>
  <dcterms:modified xsi:type="dcterms:W3CDTF">2020-06-15T02:56:47Z</dcterms:modified>
</cp:coreProperties>
</file>